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72" r:id="rId2"/>
  </p:sldMasterIdLst>
  <p:notesMasterIdLst>
    <p:notesMasterId r:id="rId43"/>
  </p:notesMasterIdLst>
  <p:sldIdLst>
    <p:sldId id="334" r:id="rId3"/>
    <p:sldId id="451" r:id="rId4"/>
    <p:sldId id="417" r:id="rId5"/>
    <p:sldId id="422" r:id="rId6"/>
    <p:sldId id="414" r:id="rId7"/>
    <p:sldId id="413" r:id="rId8"/>
    <p:sldId id="415" r:id="rId9"/>
    <p:sldId id="419" r:id="rId10"/>
    <p:sldId id="420" r:id="rId11"/>
    <p:sldId id="412" r:id="rId12"/>
    <p:sldId id="421" r:id="rId13"/>
    <p:sldId id="436" r:id="rId14"/>
    <p:sldId id="394" r:id="rId15"/>
    <p:sldId id="377" r:id="rId16"/>
    <p:sldId id="395" r:id="rId17"/>
    <p:sldId id="426" r:id="rId18"/>
    <p:sldId id="443" r:id="rId19"/>
    <p:sldId id="399" r:id="rId20"/>
    <p:sldId id="433" r:id="rId21"/>
    <p:sldId id="434" r:id="rId22"/>
    <p:sldId id="435" r:id="rId23"/>
    <p:sldId id="430" r:id="rId24"/>
    <p:sldId id="431" r:id="rId25"/>
    <p:sldId id="432" r:id="rId26"/>
    <p:sldId id="437" r:id="rId27"/>
    <p:sldId id="444" r:id="rId28"/>
    <p:sldId id="440" r:id="rId29"/>
    <p:sldId id="441" r:id="rId30"/>
    <p:sldId id="392" r:id="rId31"/>
    <p:sldId id="391" r:id="rId32"/>
    <p:sldId id="445" r:id="rId33"/>
    <p:sldId id="446" r:id="rId34"/>
    <p:sldId id="449" r:id="rId35"/>
    <p:sldId id="438" r:id="rId36"/>
    <p:sldId id="447" r:id="rId37"/>
    <p:sldId id="448" r:id="rId38"/>
    <p:sldId id="356" r:id="rId39"/>
    <p:sldId id="381" r:id="rId40"/>
    <p:sldId id="452" r:id="rId41"/>
    <p:sldId id="339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AA7D711-9CC4-B34F-8D6E-6BEC6792F14C}">
          <p14:sldIdLst>
            <p14:sldId id="334"/>
            <p14:sldId id="451"/>
          </p14:sldIdLst>
        </p14:section>
        <p14:section name="Challenges" id="{C5CE9B9F-69A8-514D-AC57-2CF3A2186C17}">
          <p14:sldIdLst>
            <p14:sldId id="417"/>
            <p14:sldId id="422"/>
            <p14:sldId id="414"/>
            <p14:sldId id="413"/>
            <p14:sldId id="415"/>
            <p14:sldId id="419"/>
            <p14:sldId id="420"/>
            <p14:sldId id="412"/>
          </p14:sldIdLst>
        </p14:section>
        <p14:section name="Solutions" id="{7644777D-4306-E54A-A95F-6D1630400CD3}">
          <p14:sldIdLst>
            <p14:sldId id="421"/>
            <p14:sldId id="436"/>
            <p14:sldId id="394"/>
            <p14:sldId id="377"/>
            <p14:sldId id="395"/>
            <p14:sldId id="426"/>
          </p14:sldIdLst>
        </p14:section>
        <p14:section name="Standards" id="{27BC57C1-B44B-1B4A-85D1-4F961505428C}">
          <p14:sldIdLst>
            <p14:sldId id="443"/>
            <p14:sldId id="399"/>
            <p14:sldId id="433"/>
            <p14:sldId id="434"/>
            <p14:sldId id="435"/>
            <p14:sldId id="430"/>
            <p14:sldId id="431"/>
            <p14:sldId id="432"/>
          </p14:sldIdLst>
        </p14:section>
        <p14:section name="Create Networks" id="{4DD863B3-BD2D-3A40-9E7F-133516D6261C}">
          <p14:sldIdLst>
            <p14:sldId id="437"/>
            <p14:sldId id="444"/>
            <p14:sldId id="440"/>
            <p14:sldId id="441"/>
            <p14:sldId id="392"/>
            <p14:sldId id="391"/>
            <p14:sldId id="445"/>
            <p14:sldId id="446"/>
            <p14:sldId id="449"/>
          </p14:sldIdLst>
        </p14:section>
        <p14:section name="Interoperable Software" id="{37356C48-C2EC-E540-ADE6-594D2484688B}">
          <p14:sldIdLst>
            <p14:sldId id="438"/>
            <p14:sldId id="447"/>
            <p14:sldId id="448"/>
            <p14:sldId id="356"/>
          </p14:sldIdLst>
        </p14:section>
        <p14:section name="Data prioritization" id="{D15C4474-B456-BA46-8396-0D4172D78014}">
          <p14:sldIdLst>
            <p14:sldId id="381"/>
            <p14:sldId id="452"/>
            <p14:sldId id="3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90" autoAdjust="0"/>
  </p:normalViewPr>
  <p:slideViewPr>
    <p:cSldViewPr>
      <p:cViewPr varScale="1">
        <p:scale>
          <a:sx n="80" d="100"/>
          <a:sy n="80" d="100"/>
        </p:scale>
        <p:origin x="-104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661A4A79-0AAA-4C36-BEAB-A61C849008FA}">
      <dgm:prSet custT="1"/>
      <dgm:spPr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</dgm:spPr>
      <dgm:t>
        <a:bodyPr/>
        <a:lstStyle/>
        <a:p>
          <a:r>
            <a:rPr lang="en-US" sz="2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A8FAAA24-3DB7-4AFE-8D6E-1FF127F6A8FE}">
      <dgm:prSet custT="1"/>
      <dgm:spPr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</dgm:spPr>
      <dgm:t>
        <a:bodyPr/>
        <a:lstStyle/>
        <a:p>
          <a:r>
            <a:rPr lang="en-US" sz="2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160000" scaled="0"/>
          <a:tileRect/>
        </a:gradFill>
        <a:ln>
          <a:solidFill>
            <a:srgbClr val="7F7F7F"/>
          </a:solidFill>
        </a:ln>
      </dgm:spPr>
      <dgm:t>
        <a:bodyPr/>
        <a:lstStyle/>
        <a:p>
          <a:r>
            <a:rPr lang="en-US" sz="2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dirty="0">
            <a:solidFill>
              <a:srgbClr val="186072"/>
            </a:solidFill>
            <a:latin typeface="Calibri"/>
            <a:cs typeface="Calibri"/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4E9C4D69-ADFB-FA46-BE5A-A338E69769FC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4BF50C62-AD1D-DE4C-A4C3-1381E584AB9B}" type="parTrans" cxnId="{FB0A48C9-CACD-D64A-84A1-E2E068B30F09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C10E232-1094-2848-B981-7AF384410EC9}" type="sibTrans" cxnId="{FB0A48C9-CACD-D64A-84A1-E2E068B30F09}">
      <dgm:prSet/>
      <dgm:spPr>
        <a:ln w="28575"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1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A691E03B-C59E-9A41-9D57-2D4EBEE14039}" type="pres">
      <dgm:prSet presAssocID="{4E9C4D69-ADFB-FA46-BE5A-A338E69769FC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F1ABC-1CC7-714C-A055-1C41C2DE0346}" type="pres">
      <dgm:prSet presAssocID="{4E9C4D69-ADFB-FA46-BE5A-A338E69769FC}" presName="spNode" presStyleCnt="0"/>
      <dgm:spPr/>
    </dgm:pt>
    <dgm:pt modelId="{FDC707AD-A140-C945-86F6-51E693510697}" type="pres">
      <dgm:prSet presAssocID="{1C10E232-1094-2848-B981-7AF384410EC9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27D69619-6C41-E94F-880C-822042142ADB}" type="presOf" srcId="{5FD615BE-97D0-4C69-8037-060D7CF45582}" destId="{A9CD118D-5A7B-4B7B-BEB0-016F1E217120}" srcOrd="0" destOrd="0" presId="urn:microsoft.com/office/officeart/2005/8/layout/cycle5"/>
    <dgm:cxn modelId="{F63A04A2-0ACB-264A-BAF8-7267AA8044CA}" type="presOf" srcId="{CA9A9111-DB94-5549-9608-EEE6A3A2D980}" destId="{4BA36C64-20B8-A14E-8759-154A58F6D6C3}" srcOrd="0" destOrd="0" presId="urn:microsoft.com/office/officeart/2005/8/layout/cycle5"/>
    <dgm:cxn modelId="{76B15F79-985D-2C4E-9214-4A5464FD2909}" type="presOf" srcId="{1C10E232-1094-2848-B981-7AF384410EC9}" destId="{FDC707AD-A140-C945-86F6-51E693510697}" srcOrd="0" destOrd="0" presId="urn:microsoft.com/office/officeart/2005/8/layout/cycle5"/>
    <dgm:cxn modelId="{EE8300E2-E279-D346-BCA9-7372C7EDA251}" type="presOf" srcId="{97D4A84A-FD53-4C89-8766-B5C0A5025285}" destId="{F0A86B52-E2FF-4D63-93A1-E61D8377C34A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2158E157-620C-F143-9161-3A476E7547C5}" type="presOf" srcId="{DA16D8F2-7AA0-43B2-99A1-9E110743886E}" destId="{19FF4228-BCF6-4DBF-AEE0-CF82A986A726}" srcOrd="0" destOrd="0" presId="urn:microsoft.com/office/officeart/2005/8/layout/cycle5"/>
    <dgm:cxn modelId="{BCD343DC-1B85-4FCF-817B-24887D1B3E23}" srcId="{65053B36-E459-4699-9118-038C8F52F23D}" destId="{D826B2FE-5AC9-47EE-AEB3-142395FBDE71}" srcOrd="0" destOrd="0" parTransId="{CB1A36D4-FDE9-48F2-98C9-29576A48DEAF}" sibTransId="{E81A7496-7C34-4DBF-9C3D-D0A2A73191C8}"/>
    <dgm:cxn modelId="{1777F3E3-81E5-8245-B278-F45A0E49B294}" type="presOf" srcId="{F97789DC-0FAD-4C2E-AB9D-457E85023924}" destId="{7DFDE678-6B1C-4BBC-A38E-46FB50420688}" srcOrd="0" destOrd="0" presId="urn:microsoft.com/office/officeart/2005/8/layout/cycle5"/>
    <dgm:cxn modelId="{4FA535FF-A99B-FC41-A099-DD771F1109FE}" type="presOf" srcId="{99C07F7C-24F7-F44B-8AEB-A4EC5174B3B9}" destId="{6A2CC0A6-BC38-5041-A60B-0DABCA6762C7}" srcOrd="0" destOrd="0" presId="urn:microsoft.com/office/officeart/2005/8/layout/cycle5"/>
    <dgm:cxn modelId="{0B0096B1-FEC5-9149-AB89-B7E003AA6E5B}" type="presOf" srcId="{65053B36-E459-4699-9118-038C8F52F23D}" destId="{6A20FEC1-C6EF-4469-886F-1FB4E4E06963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B5F80BF1-2928-4E41-9146-40588DC86266}" type="presOf" srcId="{4AD66445-1D35-5E4B-97CB-F1868A81F976}" destId="{F21E2F18-F043-2846-95DB-CBAA147D529B}" srcOrd="0" destOrd="0" presId="urn:microsoft.com/office/officeart/2005/8/layout/cycle5"/>
    <dgm:cxn modelId="{08BAB8BC-CE3B-F441-83A6-42AE307B56FF}" type="presOf" srcId="{8ED530B9-2AE0-4731-B182-B27C1D10B60C}" destId="{049616A8-A793-4C77-8E33-8F4622C118F7}" srcOrd="0" destOrd="0" presId="urn:microsoft.com/office/officeart/2005/8/layout/cycle5"/>
    <dgm:cxn modelId="{6FA06DDC-0F38-DE42-863F-EB8F7A4572BE}" srcId="{65053B36-E459-4699-9118-038C8F52F23D}" destId="{4AD66445-1D35-5E4B-97CB-F1868A81F976}" srcOrd="1" destOrd="0" parTransId="{D6E6296C-8865-CD45-8B84-2CE77AEEFEAD}" sibTransId="{03570386-4604-4B40-84F0-E9CB1E7DA604}"/>
    <dgm:cxn modelId="{759CB69D-9F74-5E40-93FA-B79C05CC0658}" type="presOf" srcId="{E81A7496-7C34-4DBF-9C3D-D0A2A73191C8}" destId="{0FD4A519-10D4-4EE7-AC3E-EBD7D85740E2}" srcOrd="0" destOrd="0" presId="urn:microsoft.com/office/officeart/2005/8/layout/cycle5"/>
    <dgm:cxn modelId="{569F982B-80A5-0842-8F6D-2932CEA50472}" type="presOf" srcId="{78A95A28-5B18-4CAB-A8F7-FCAAA6066699}" destId="{3204064E-86B9-4A1D-AC40-6B3607D41628}" srcOrd="0" destOrd="0" presId="urn:microsoft.com/office/officeart/2005/8/layout/cycle5"/>
    <dgm:cxn modelId="{321B62A9-6882-6142-9DC1-7DF50B922ACE}" type="presOf" srcId="{661A4A79-0AAA-4C36-BEAB-A61C849008FA}" destId="{25E735C8-6CA7-48F9-B4AF-4D9B92978769}" srcOrd="0" destOrd="0" presId="urn:microsoft.com/office/officeart/2005/8/layout/cycle5"/>
    <dgm:cxn modelId="{3B49CA9A-B4FD-1A45-BDB9-479883E34E3F}" type="presOf" srcId="{D826B2FE-5AC9-47EE-AEB3-142395FBDE71}" destId="{1E7C3E94-8CB6-456F-B0D4-B3FA407A51A6}" srcOrd="0" destOrd="0" presId="urn:microsoft.com/office/officeart/2005/8/layout/cycle5"/>
    <dgm:cxn modelId="{77E64F07-48E0-0740-B7C0-C1AA017FB164}" type="presOf" srcId="{4E9C4D69-ADFB-FA46-BE5A-A338E69769FC}" destId="{A691E03B-C59E-9A41-9D57-2D4EBEE14039}" srcOrd="0" destOrd="0" presId="urn:microsoft.com/office/officeart/2005/8/layout/cycle5"/>
    <dgm:cxn modelId="{096B6AC8-3D02-BA42-8542-CFAAC89779C7}" type="presOf" srcId="{03570386-4604-4B40-84F0-E9CB1E7DA604}" destId="{8864FD29-B527-0A45-AF38-136A7CA3EA73}" srcOrd="0" destOrd="0" presId="urn:microsoft.com/office/officeart/2005/8/layout/cycle5"/>
    <dgm:cxn modelId="{3E38F7A3-3C35-3844-BE47-E8AC4A8AA93D}" type="presOf" srcId="{A8FAAA24-3DB7-4AFE-8D6E-1FF127F6A8FE}" destId="{E2536CDD-7DBF-4C6B-85BF-882FE6A71FDF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FB0A48C9-CACD-D64A-84A1-E2E068B30F09}" srcId="{65053B36-E459-4699-9118-038C8F52F23D}" destId="{4E9C4D69-ADFB-FA46-BE5A-A338E69769FC}" srcOrd="4" destOrd="0" parTransId="{4BF50C62-AD1D-DE4C-A4C3-1381E584AB9B}" sibTransId="{1C10E232-1094-2848-B981-7AF384410EC9}"/>
    <dgm:cxn modelId="{84494022-D633-0245-8D7B-AB740175FEDB}" type="presParOf" srcId="{6A20FEC1-C6EF-4469-886F-1FB4E4E06963}" destId="{1E7C3E94-8CB6-456F-B0D4-B3FA407A51A6}" srcOrd="0" destOrd="0" presId="urn:microsoft.com/office/officeart/2005/8/layout/cycle5"/>
    <dgm:cxn modelId="{E54D7657-0727-184F-9A11-E106E6A111E2}" type="presParOf" srcId="{6A20FEC1-C6EF-4469-886F-1FB4E4E06963}" destId="{E838B6B8-75DF-4528-9C2A-BB7A7D07CE89}" srcOrd="1" destOrd="0" presId="urn:microsoft.com/office/officeart/2005/8/layout/cycle5"/>
    <dgm:cxn modelId="{986271FD-294C-9940-A32E-4D8B5AA4FEDF}" type="presParOf" srcId="{6A20FEC1-C6EF-4469-886F-1FB4E4E06963}" destId="{0FD4A519-10D4-4EE7-AC3E-EBD7D85740E2}" srcOrd="2" destOrd="0" presId="urn:microsoft.com/office/officeart/2005/8/layout/cycle5"/>
    <dgm:cxn modelId="{59317113-E33D-BC49-A03C-8DFE0984F174}" type="presParOf" srcId="{6A20FEC1-C6EF-4469-886F-1FB4E4E06963}" destId="{F21E2F18-F043-2846-95DB-CBAA147D529B}" srcOrd="3" destOrd="0" presId="urn:microsoft.com/office/officeart/2005/8/layout/cycle5"/>
    <dgm:cxn modelId="{88BAD577-4FFC-E74C-9B75-9577A7AA6D16}" type="presParOf" srcId="{6A20FEC1-C6EF-4469-886F-1FB4E4E06963}" destId="{3DAA6B48-225A-4840-B4FD-B5777A24A577}" srcOrd="4" destOrd="0" presId="urn:microsoft.com/office/officeart/2005/8/layout/cycle5"/>
    <dgm:cxn modelId="{99BD5BBE-DC4D-104D-9CE8-74BE2CDDEF5B}" type="presParOf" srcId="{6A20FEC1-C6EF-4469-886F-1FB4E4E06963}" destId="{8864FD29-B527-0A45-AF38-136A7CA3EA73}" srcOrd="5" destOrd="0" presId="urn:microsoft.com/office/officeart/2005/8/layout/cycle5"/>
    <dgm:cxn modelId="{961545BF-9176-0F4D-816F-706C3B6AA6AF}" type="presParOf" srcId="{6A20FEC1-C6EF-4469-886F-1FB4E4E06963}" destId="{F0A86B52-E2FF-4D63-93A1-E61D8377C34A}" srcOrd="6" destOrd="0" presId="urn:microsoft.com/office/officeart/2005/8/layout/cycle5"/>
    <dgm:cxn modelId="{69F70E2E-E914-CE46-ACA1-7744D40425E0}" type="presParOf" srcId="{6A20FEC1-C6EF-4469-886F-1FB4E4E06963}" destId="{FDCC661F-5906-4C2E-95FD-42BD7C141BE9}" srcOrd="7" destOrd="0" presId="urn:microsoft.com/office/officeart/2005/8/layout/cycle5"/>
    <dgm:cxn modelId="{974A3B8A-7012-BA46-8DD5-016495C8DA2F}" type="presParOf" srcId="{6A20FEC1-C6EF-4469-886F-1FB4E4E06963}" destId="{A9CD118D-5A7B-4B7B-BEB0-016F1E217120}" srcOrd="8" destOrd="0" presId="urn:microsoft.com/office/officeart/2005/8/layout/cycle5"/>
    <dgm:cxn modelId="{964DD524-8882-A549-BAD4-C012D02D93FB}" type="presParOf" srcId="{6A20FEC1-C6EF-4469-886F-1FB4E4E06963}" destId="{4BA36C64-20B8-A14E-8759-154A58F6D6C3}" srcOrd="9" destOrd="0" presId="urn:microsoft.com/office/officeart/2005/8/layout/cycle5"/>
    <dgm:cxn modelId="{1ACD61CD-6628-3A49-B9CB-6480D6819EA6}" type="presParOf" srcId="{6A20FEC1-C6EF-4469-886F-1FB4E4E06963}" destId="{6C64C368-C8AD-DC46-9E87-FF501AEF864A}" srcOrd="10" destOrd="0" presId="urn:microsoft.com/office/officeart/2005/8/layout/cycle5"/>
    <dgm:cxn modelId="{42560E7A-6E76-6646-ACE1-A18DCF33CFA6}" type="presParOf" srcId="{6A20FEC1-C6EF-4469-886F-1FB4E4E06963}" destId="{6A2CC0A6-BC38-5041-A60B-0DABCA6762C7}" srcOrd="11" destOrd="0" presId="urn:microsoft.com/office/officeart/2005/8/layout/cycle5"/>
    <dgm:cxn modelId="{1FB385E0-C080-1942-A420-C86356ECDEC1}" type="presParOf" srcId="{6A20FEC1-C6EF-4469-886F-1FB4E4E06963}" destId="{A691E03B-C59E-9A41-9D57-2D4EBEE14039}" srcOrd="12" destOrd="0" presId="urn:microsoft.com/office/officeart/2005/8/layout/cycle5"/>
    <dgm:cxn modelId="{01383CEE-D685-F44B-BBFA-ACB1036CF68F}" type="presParOf" srcId="{6A20FEC1-C6EF-4469-886F-1FB4E4E06963}" destId="{74DF1ABC-1CC7-714C-A055-1C41C2DE0346}" srcOrd="13" destOrd="0" presId="urn:microsoft.com/office/officeart/2005/8/layout/cycle5"/>
    <dgm:cxn modelId="{9B2D460C-5BD9-134A-A0B6-8EDB2AEAF213}" type="presParOf" srcId="{6A20FEC1-C6EF-4469-886F-1FB4E4E06963}" destId="{FDC707AD-A140-C945-86F6-51E693510697}" srcOrd="14" destOrd="0" presId="urn:microsoft.com/office/officeart/2005/8/layout/cycle5"/>
    <dgm:cxn modelId="{96551677-D300-8347-BCA5-1E51C738227C}" type="presParOf" srcId="{6A20FEC1-C6EF-4469-886F-1FB4E4E06963}" destId="{25E735C8-6CA7-48F9-B4AF-4D9B92978769}" srcOrd="15" destOrd="0" presId="urn:microsoft.com/office/officeart/2005/8/layout/cycle5"/>
    <dgm:cxn modelId="{30B37BD7-0F0E-9C4B-B247-06F31DB4C1EF}" type="presParOf" srcId="{6A20FEC1-C6EF-4469-886F-1FB4E4E06963}" destId="{EC522338-C25D-4866-ABF3-7A3BB86AF8C6}" srcOrd="16" destOrd="0" presId="urn:microsoft.com/office/officeart/2005/8/layout/cycle5"/>
    <dgm:cxn modelId="{3CCBE2DE-40E7-CA4E-A51C-A1F9B116263B}" type="presParOf" srcId="{6A20FEC1-C6EF-4469-886F-1FB4E4E06963}" destId="{7DFDE678-6B1C-4BBC-A38E-46FB50420688}" srcOrd="17" destOrd="0" presId="urn:microsoft.com/office/officeart/2005/8/layout/cycle5"/>
    <dgm:cxn modelId="{202CB052-F9EB-614E-97B3-28A5CC9A7BE1}" type="presParOf" srcId="{6A20FEC1-C6EF-4469-886F-1FB4E4E06963}" destId="{E2536CDD-7DBF-4C6B-85BF-882FE6A71FDF}" srcOrd="18" destOrd="0" presId="urn:microsoft.com/office/officeart/2005/8/layout/cycle5"/>
    <dgm:cxn modelId="{51B0E7B0-ADAB-F149-9A67-CF2198A39728}" type="presParOf" srcId="{6A20FEC1-C6EF-4469-886F-1FB4E4E06963}" destId="{6D500B74-16A3-4CA0-A0E3-C2CBAAB4F994}" srcOrd="19" destOrd="0" presId="urn:microsoft.com/office/officeart/2005/8/layout/cycle5"/>
    <dgm:cxn modelId="{1B2F217A-3424-334C-8901-75D9156C0B17}" type="presParOf" srcId="{6A20FEC1-C6EF-4469-886F-1FB4E4E06963}" destId="{049616A8-A793-4C77-8E33-8F4622C118F7}" srcOrd="20" destOrd="0" presId="urn:microsoft.com/office/officeart/2005/8/layout/cycle5"/>
    <dgm:cxn modelId="{9B0D590B-0EE6-114B-B06B-2383C39F4448}" type="presParOf" srcId="{6A20FEC1-C6EF-4469-886F-1FB4E4E06963}" destId="{3204064E-86B9-4A1D-AC40-6B3607D41628}" srcOrd="21" destOrd="0" presId="urn:microsoft.com/office/officeart/2005/8/layout/cycle5"/>
    <dgm:cxn modelId="{517219CA-5CC5-664A-A234-97A0CCD197DA}" type="presParOf" srcId="{6A20FEC1-C6EF-4469-886F-1FB4E4E06963}" destId="{285E9CCE-C7D2-4139-86F0-64E7E1C35BC1}" srcOrd="22" destOrd="0" presId="urn:microsoft.com/office/officeart/2005/8/layout/cycle5"/>
    <dgm:cxn modelId="{DDBD6504-E220-9D45-A73F-C012FA4F32B1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C3E94-8CB6-456F-B0D4-B3FA407A51A6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sp:txBody>
      <dsp:txXfrm>
        <a:off x="2825970" y="106937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06" y="138669"/>
              </a:moveTo>
              <a:arcTo wR="2244847" hR="2244847" stAng="174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2F18-F043-2846-95DB-CBAA147D529B}">
      <dsp:nvSpPr>
        <dsp:cNvPr id="0" name=""/>
        <dsp:cNvSpPr/>
      </dsp:nvSpPr>
      <dsp:spPr>
        <a:xfrm>
          <a:off x="4389648" y="740769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413317" y="764438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931" y="1096815"/>
              </a:moveTo>
              <a:arcTo wR="2244847" hR="2244847" stAng="197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1E03B-C59E-9A41-9D57-2D4EBEE14039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2825970" y="4596632"/>
        <a:ext cx="1225982" cy="437516"/>
      </dsp:txXfrm>
    </dsp:sp>
    <dsp:sp modelId="{FDC707AD-A140-C945-86F6-51E69351069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160000" scaled="0"/>
          <a:tileRect/>
        </a:gradFill>
        <a:ln>
          <a:solidFill>
            <a:srgbClr val="7F7F7F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400" smtClean="0">
                <a:latin typeface="Verdana" charset="0"/>
                <a:cs typeface="Verdana" charset="0"/>
                <a:sym typeface="Verdana" charset="0"/>
              </a:rPr>
              <a:t>NCEAS is an NSF funded research center whose mission is to advance the state of ecological knowledge through synthetic, cross-cutting studies using existing data.  Soon after NCEAS formed it became obvious that there was a large need for informatics tools that support synthetic research.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In addition to the functional requirements and interAdditional drivers for guiding implementation.</a:t>
            </a:r>
          </a:p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- Scalable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In addition to the functional requirements and interAdditional drivers for guiding implementation.</a:t>
            </a:r>
          </a:p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- Scalable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Life has many different layers of organization – from the molecules that are the basis of our DNA, to the cells of our body, to the individuals that form populations and then a species.  A group of species within a region form communities, and communities form biomes.  </a:t>
            </a:r>
          </a:p>
          <a:p>
            <a:pPr marL="39688" eaLnBrk="1" hangingPunct="1">
              <a:spcBef>
                <a:spcPts val="413"/>
              </a:spcBef>
              <a:defRPr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Demonstrative slide, not illustrative.</a:t>
            </a: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Placement of these concepts is general and still under development.  Slide more to show basic scale and complexities, than interdependence.  </a:t>
            </a:r>
          </a:p>
          <a:p>
            <a:pPr marL="39688" eaLnBrk="1" hangingPunct="1">
              <a:spcBef>
                <a:spcPts val="413"/>
              </a:spcBef>
              <a:defRPr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Natural and human factors can affect all levels.  For instance, pollution affects the physical well-being of organisms, thus affecting a population.  Certain species might be affected by pollution more than others, changing the composition of communities, and eventually ecosystems.  The answers to potential research questions can differ depending on the layer.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What are the tendencies for the development of informatics tools to support biodiversity conservation?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How these tools may be used to support policy/ decision makers for implementing public policies on biodiversity conservation and management? </a:t>
            </a:r>
            <a:endParaRPr lang="en-US" sz="1400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Metacat has a configurable web user interface for the catalog, with support for embedding within any web site designs.  here we show the NCEAS skin displaying results of a data search.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Lucida Grande" charset="0"/>
                <a:cs typeface="Lucida Grande" charset="0"/>
                <a:sym typeface="Lucida Grande" charset="0"/>
              </a:rPr>
              <a:t>This is the LTER skin for Metacat, showing the main search page.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Lucida Grande" charset="0"/>
                <a:cs typeface="Lucida Grande" charset="0"/>
                <a:sym typeface="Lucida Grande" charset="0"/>
              </a:rPr>
              <a:t>The PPBio Metacat skin in Portuguese, showing display of an EML document.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</a:t>
            </a:r>
            <a:r>
              <a:rPr lang="en-US" baseline="0" dirty="0" smtClean="0"/>
              <a:t> development activities during years 2-5 will focus on expanding the suite of tools that are available through the Investigator Toolkit.  New tool additions will be identified and prioritized by the DataONE Users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644986-AE8F-1341-A5BE-1A685DBFBDA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9133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231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1638" y="0"/>
            <a:ext cx="212248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0"/>
            <a:ext cx="6218238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1823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0527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4910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311233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4802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66486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1742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339981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5771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37289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241370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992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1638" y="0"/>
            <a:ext cx="212248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0"/>
            <a:ext cx="6218238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843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893774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5828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09499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8740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886990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157941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874976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pic>
        <p:nvPicPr>
          <p:cNvPr id="2051" name="Picture 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01600"/>
            <a:ext cx="1473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17613" y="0"/>
            <a:ext cx="7656512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Verdana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Verdan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Verdana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Verdan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7613" y="0"/>
            <a:ext cx="7656512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17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Verdana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Verdan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Verdana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Verdan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jpeg"/><Relationship Id="rId12" Type="http://schemas.openxmlformats.org/officeDocument/2006/relationships/image" Target="../media/image19.jpeg"/><Relationship Id="rId13" Type="http://schemas.openxmlformats.org/officeDocument/2006/relationships/image" Target="../media/image49.png"/><Relationship Id="rId14" Type="http://schemas.openxmlformats.org/officeDocument/2006/relationships/image" Target="../media/image50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44.png"/><Relationship Id="rId7" Type="http://schemas.openxmlformats.org/officeDocument/2006/relationships/image" Target="../media/image18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20" Type="http://schemas.openxmlformats.org/officeDocument/2006/relationships/diagramColors" Target="../diagrams/colors1.xml"/><Relationship Id="rId21" Type="http://schemas.microsoft.com/office/2007/relationships/diagramDrawing" Target="../diagrams/drawing1.xml"/><Relationship Id="rId22" Type="http://schemas.openxmlformats.org/officeDocument/2006/relationships/image" Target="../media/image66.jpeg"/><Relationship Id="rId23" Type="http://schemas.openxmlformats.org/officeDocument/2006/relationships/image" Target="../media/image67.jpeg"/><Relationship Id="rId24" Type="http://schemas.openxmlformats.org/officeDocument/2006/relationships/image" Target="../media/image68.png"/><Relationship Id="rId25" Type="http://schemas.openxmlformats.org/officeDocument/2006/relationships/image" Target="../media/image69.jpeg"/><Relationship Id="rId26" Type="http://schemas.openxmlformats.org/officeDocument/2006/relationships/image" Target="../media/image70.jpeg"/><Relationship Id="rId27" Type="http://schemas.openxmlformats.org/officeDocument/2006/relationships/image" Target="../media/image71.png"/><Relationship Id="rId28" Type="http://schemas.openxmlformats.org/officeDocument/2006/relationships/image" Target="../media/image19.jpe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tiff"/><Relationship Id="rId14" Type="http://schemas.openxmlformats.org/officeDocument/2006/relationships/image" Target="../media/image63.tiff"/><Relationship Id="rId15" Type="http://schemas.openxmlformats.org/officeDocument/2006/relationships/image" Target="../media/image64.tiff"/><Relationship Id="rId16" Type="http://schemas.openxmlformats.org/officeDocument/2006/relationships/image" Target="../media/image65.png"/><Relationship Id="rId17" Type="http://schemas.openxmlformats.org/officeDocument/2006/relationships/diagramData" Target="../diagrams/data1.xml"/><Relationship Id="rId18" Type="http://schemas.openxmlformats.org/officeDocument/2006/relationships/diagramLayout" Target="../diagrams/layout1.xml"/><Relationship Id="rId19" Type="http://schemas.openxmlformats.org/officeDocument/2006/relationships/diagramQuickStyle" Target="../diagrams/quickStyle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75.png"/><Relationship Id="rId7" Type="http://schemas.openxmlformats.org/officeDocument/2006/relationships/image" Target="../media/image76.jpe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80.png"/><Relationship Id="rId5" Type="http://schemas.openxmlformats.org/officeDocument/2006/relationships/image" Target="../media/image54.jpe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knb.ecoinformatics.org/" TargetMode="External"/><Relationship Id="rId4" Type="http://schemas.openxmlformats.org/officeDocument/2006/relationships/hyperlink" Target="http://dataon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eas.ucsb.edu/ecoinformatic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bif.org" TargetMode="Externa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6600" y="2203450"/>
            <a:ext cx="7645400" cy="3365500"/>
          </a:xfrm>
        </p:spPr>
        <p:txBody>
          <a:bodyPr rIns="132080"/>
          <a:lstStyle/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2000" dirty="0" smtClean="0"/>
              <a:t>Matthew B. Jones</a:t>
            </a: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2000" dirty="0" smtClean="0"/>
              <a:t>Jim </a:t>
            </a:r>
            <a:r>
              <a:rPr lang="en-US" sz="2000" dirty="0" err="1" smtClean="0"/>
              <a:t>Regetz</a:t>
            </a:r>
            <a:endParaRPr lang="en-US" sz="20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National Center for Ecological Analysis and Synthesis (NCEAS)</a:t>
            </a:r>
            <a:endParaRPr lang="en-US" sz="19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University of California Santa Barbara</a:t>
            </a: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NCEAS Synthesis Institute</a:t>
            </a: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June 21, 2013</a:t>
            </a:r>
            <a:endParaRPr lang="en-US" sz="1700" dirty="0" smtClean="0">
              <a:latin typeface="Tahoma" charset="0"/>
              <a:sym typeface="Tahoma" charset="0"/>
            </a:endParaRPr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064500" cy="1460500"/>
          </a:xfrm>
        </p:spPr>
        <p:txBody>
          <a:bodyPr rIns="39200" anchor="b"/>
          <a:lstStyle/>
          <a:p>
            <a:pPr marL="38100" indent="0" eaLnBrk="1" hangingPunct="1">
              <a:lnSpc>
                <a:spcPct val="96000"/>
              </a:lnSpc>
              <a:tabLst>
                <a:tab pos="38100" algn="l"/>
                <a:tab pos="482600" algn="l"/>
                <a:tab pos="939800" algn="l"/>
                <a:tab pos="1384300" algn="l"/>
                <a:tab pos="1828800" algn="l"/>
                <a:tab pos="2286000" algn="l"/>
                <a:tab pos="2730500" algn="l"/>
                <a:tab pos="3187700" algn="l"/>
                <a:tab pos="3632200" algn="l"/>
                <a:tab pos="4076700" algn="l"/>
                <a:tab pos="4533900" algn="l"/>
                <a:tab pos="4978400" algn="l"/>
                <a:tab pos="5422900" algn="l"/>
                <a:tab pos="5880100" algn="l"/>
                <a:tab pos="6324600" algn="l"/>
                <a:tab pos="6781800" algn="l"/>
                <a:tab pos="7226300" algn="l"/>
                <a:tab pos="7670800" algn="l"/>
                <a:tab pos="8128000" algn="l"/>
                <a:tab pos="8572500" algn="l"/>
                <a:tab pos="9017000" algn="l"/>
                <a:tab pos="9029700" algn="l"/>
              </a:tabLst>
              <a:defRPr/>
            </a:pPr>
            <a:r>
              <a:rPr lang="en-US" sz="2500" dirty="0" smtClean="0">
                <a:latin typeface="Verdana Bold" charset="0"/>
                <a:cs typeface="Verdana Bold" charset="0"/>
                <a:sym typeface="Verdana Bold" charset="0"/>
              </a:rPr>
              <a:t>Data Management for Synthesis</a:t>
            </a:r>
            <a:endParaRPr lang="en-US" sz="2500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  <p:pic>
        <p:nvPicPr>
          <p:cNvPr id="4101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533"/>
          <a:stretch/>
        </p:blipFill>
        <p:spPr bwMode="auto">
          <a:xfrm>
            <a:off x="1219200" y="4607865"/>
            <a:ext cx="1676400" cy="162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140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Data Heterogeneity</a:t>
            </a:r>
          </a:p>
        </p:txBody>
      </p:sp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500063" y="2184400"/>
            <a:ext cx="8145462" cy="0"/>
          </a:xfrm>
          <a:prstGeom prst="line">
            <a:avLst/>
          </a:prstGeom>
          <a:noFill/>
          <a:ln w="1143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3" name="Rectangle 3"/>
          <p:cNvSpPr>
            <a:spLocks/>
          </p:cNvSpPr>
          <p:nvPr/>
        </p:nvSpPr>
        <p:spPr bwMode="auto">
          <a:xfrm>
            <a:off x="3273425" y="1371600"/>
            <a:ext cx="26717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Heterogeneity</a:t>
            </a:r>
          </a:p>
        </p:txBody>
      </p:sp>
      <p:sp>
        <p:nvSpPr>
          <p:cNvPr id="46084" name="Rectangle 4"/>
          <p:cNvSpPr>
            <a:spLocks/>
          </p:cNvSpPr>
          <p:nvPr/>
        </p:nvSpPr>
        <p:spPr bwMode="auto">
          <a:xfrm>
            <a:off x="7835900" y="1371600"/>
            <a:ext cx="9667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High</a:t>
            </a:r>
          </a:p>
        </p:txBody>
      </p:sp>
      <p:sp>
        <p:nvSpPr>
          <p:cNvPr id="46085" name="Rectangle 5"/>
          <p:cNvSpPr>
            <a:spLocks/>
          </p:cNvSpPr>
          <p:nvPr/>
        </p:nvSpPr>
        <p:spPr bwMode="auto">
          <a:xfrm>
            <a:off x="522288" y="1371600"/>
            <a:ext cx="860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Low</a:t>
            </a:r>
          </a:p>
        </p:txBody>
      </p:sp>
      <p:sp>
        <p:nvSpPr>
          <p:cNvPr id="46086" name="Rectangle 6"/>
          <p:cNvSpPr>
            <a:spLocks/>
          </p:cNvSpPr>
          <p:nvPr/>
        </p:nvSpPr>
        <p:spPr bwMode="auto">
          <a:xfrm>
            <a:off x="466725" y="3619500"/>
            <a:ext cx="33528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Tight coupling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Simple subsetting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Explicit semantics</a:t>
            </a:r>
          </a:p>
        </p:txBody>
      </p:sp>
      <p:sp>
        <p:nvSpPr>
          <p:cNvPr id="46087" name="Rectangle 7"/>
          <p:cNvSpPr>
            <a:spLocks/>
          </p:cNvSpPr>
          <p:nvPr/>
        </p:nvSpPr>
        <p:spPr bwMode="auto">
          <a:xfrm>
            <a:off x="5524500" y="3619500"/>
            <a:ext cx="33528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Loose coupling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Hard subsetting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Limited semantics</a:t>
            </a:r>
          </a:p>
        </p:txBody>
      </p:sp>
      <p:pic>
        <p:nvPicPr>
          <p:cNvPr id="4608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5245100"/>
            <a:ext cx="3048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090" name="Rectangle 10"/>
          <p:cNvSpPr>
            <a:spLocks/>
          </p:cNvSpPr>
          <p:nvPr/>
        </p:nvSpPr>
        <p:spPr bwMode="auto">
          <a:xfrm>
            <a:off x="3821113" y="2463800"/>
            <a:ext cx="14779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Volume</a:t>
            </a:r>
          </a:p>
        </p:txBody>
      </p:sp>
      <p:sp>
        <p:nvSpPr>
          <p:cNvPr id="46091" name="Rectangle 11"/>
          <p:cNvSpPr>
            <a:spLocks/>
          </p:cNvSpPr>
          <p:nvPr/>
        </p:nvSpPr>
        <p:spPr bwMode="auto">
          <a:xfrm>
            <a:off x="7888288" y="2463800"/>
            <a:ext cx="860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Low</a:t>
            </a:r>
          </a:p>
        </p:txBody>
      </p:sp>
      <p:sp>
        <p:nvSpPr>
          <p:cNvPr id="46092" name="Rectangle 12"/>
          <p:cNvSpPr>
            <a:spLocks/>
          </p:cNvSpPr>
          <p:nvPr/>
        </p:nvSpPr>
        <p:spPr bwMode="auto">
          <a:xfrm>
            <a:off x="530225" y="2463800"/>
            <a:ext cx="9667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High</a:t>
            </a:r>
          </a:p>
        </p:txBody>
      </p: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7696200" y="4800600"/>
            <a:ext cx="1746250" cy="1776707"/>
            <a:chOff x="0" y="0"/>
            <a:chExt cx="859" cy="874"/>
          </a:xfrm>
        </p:grpSpPr>
        <p:sp>
          <p:nvSpPr>
            <p:cNvPr id="15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460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5038725"/>
            <a:ext cx="1320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511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Preserve data</a:t>
            </a:r>
          </a:p>
          <a:p>
            <a:endParaRPr lang="en-US" sz="2800" dirty="0" smtClean="0"/>
          </a:p>
          <a:p>
            <a:r>
              <a:rPr lang="en-US" sz="2800" dirty="0" smtClean="0"/>
              <a:t>Adopt standards</a:t>
            </a:r>
          </a:p>
          <a:p>
            <a:endParaRPr lang="en-US" sz="2800" dirty="0"/>
          </a:p>
          <a:p>
            <a:r>
              <a:rPr lang="en-US" sz="2800" dirty="0" smtClean="0"/>
              <a:t>Create networks</a:t>
            </a:r>
          </a:p>
          <a:p>
            <a:endParaRPr lang="en-US" sz="2800" dirty="0" smtClean="0"/>
          </a:p>
          <a:p>
            <a:r>
              <a:rPr lang="en-US" sz="2800" dirty="0" smtClean="0"/>
              <a:t>Create interoperable </a:t>
            </a:r>
            <a:r>
              <a:rPr lang="en-US" sz="2800" dirty="0"/>
              <a:t>s</a:t>
            </a:r>
            <a:r>
              <a:rPr lang="en-US" sz="2800" dirty="0" smtClean="0"/>
              <a:t>oftware</a:t>
            </a:r>
          </a:p>
        </p:txBody>
      </p: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4953000" y="5105400"/>
            <a:ext cx="3698583" cy="1447800"/>
            <a:chOff x="0" y="0"/>
            <a:chExt cx="1520" cy="595"/>
          </a:xfrm>
        </p:grpSpPr>
        <p:sp>
          <p:nvSpPr>
            <p:cNvPr id="8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Picture 1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85800"/>
            <a:ext cx="1320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74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Preserve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70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Preserve data in the KNB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idx="1"/>
          </p:nvPr>
        </p:nvSpPr>
        <p:spPr>
          <a:xfrm>
            <a:off x="762000" y="3962400"/>
            <a:ext cx="8382000" cy="5638800"/>
          </a:xfrm>
        </p:spPr>
        <p:txBody>
          <a:bodyPr/>
          <a:lstStyle/>
          <a:p>
            <a:pPr marL="0" lvl="1" indent="0" eaLnBrk="1" hangingPunct="1">
              <a:defRPr/>
            </a:pPr>
            <a:r>
              <a:rPr lang="en-US" sz="25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Contributors</a:t>
            </a:r>
            <a:endParaRPr lang="en-US" sz="25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0" lvl="1" indent="0" eaLnBrk="1" hangingPunct="1">
              <a:defRPr/>
            </a:pPr>
            <a:r>
              <a:rPr lang="en-US" sz="2000" dirty="0" smtClean="0"/>
              <a:t>Individual investigators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Field stations and networks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Government agencies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Non-profit partnerships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Scientific Societies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Synthesis centers</a:t>
            </a:r>
          </a:p>
        </p:txBody>
      </p:sp>
      <p:sp>
        <p:nvSpPr>
          <p:cNvPr id="84995" name="Line 2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4998" name="Text Box 5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 eaLnBrk="1" hangingPunct="1"/>
            <a:fld id="{EB70037F-6682-CD4E-9ACA-C6CD4E3CFB79}" type="slidenum">
              <a:rPr lang="en-US" sz="1200">
                <a:solidFill>
                  <a:srgbClr val="878787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pPr algn="r" eaLnBrk="1" hangingPunct="1"/>
              <a:t>13</a:t>
            </a:fld>
            <a:endParaRPr lang="en-US" sz="1200">
              <a:solidFill>
                <a:srgbClr val="878787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pic>
        <p:nvPicPr>
          <p:cNvPr id="18438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417195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0" name="AutoShape 7"/>
          <p:cNvSpPr>
            <a:spLocks/>
          </p:cNvSpPr>
          <p:nvPr/>
        </p:nvSpPr>
        <p:spPr bwMode="auto">
          <a:xfrm>
            <a:off x="5549900" y="3797300"/>
            <a:ext cx="3467100" cy="3009900"/>
          </a:xfrm>
          <a:prstGeom prst="roundRect">
            <a:avLst>
              <a:gd name="adj" fmla="val 63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85001" name="Object 8"/>
          <p:cNvGraphicFramePr>
            <a:graphicFrameLocks/>
          </p:cNvGraphicFramePr>
          <p:nvPr/>
        </p:nvGraphicFramePr>
        <p:xfrm>
          <a:off x="6007100" y="3975100"/>
          <a:ext cx="24892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8" name="Chart" r:id="rId4" imgW="3497360" imgH="2658228" progId="MSGraph.Chart.8">
                  <p:embed/>
                </p:oleObj>
              </mc:Choice>
              <mc:Fallback>
                <p:oleObj name="Chart" r:id="rId4" imgW="3497360" imgH="2658228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975100"/>
                        <a:ext cx="248920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002" name="Group 20"/>
          <p:cNvGrpSpPr>
            <a:grpSpLocks/>
          </p:cNvGrpSpPr>
          <p:nvPr/>
        </p:nvGrpSpPr>
        <p:grpSpPr bwMode="auto">
          <a:xfrm>
            <a:off x="5661025" y="3759200"/>
            <a:ext cx="3167063" cy="3027363"/>
            <a:chOff x="0" y="0"/>
            <a:chExt cx="1994" cy="1907"/>
          </a:xfrm>
        </p:grpSpPr>
        <p:sp>
          <p:nvSpPr>
            <p:cNvPr id="85007" name="Rectangle 9"/>
            <p:cNvSpPr>
              <a:spLocks/>
            </p:cNvSpPr>
            <p:nvPr/>
          </p:nvSpPr>
          <p:spPr bwMode="auto">
            <a:xfrm rot="5400000">
              <a:off x="301" y="1370"/>
              <a:ext cx="27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&lt; 1</a:t>
              </a:r>
            </a:p>
          </p:txBody>
        </p:sp>
        <p:sp>
          <p:nvSpPr>
            <p:cNvPr id="85008" name="Rectangle 10"/>
            <p:cNvSpPr>
              <a:spLocks/>
            </p:cNvSpPr>
            <p:nvPr/>
          </p:nvSpPr>
          <p:spPr bwMode="auto">
            <a:xfrm rot="5400000">
              <a:off x="623" y="1424"/>
              <a:ext cx="37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1-10</a:t>
              </a:r>
            </a:p>
          </p:txBody>
        </p:sp>
        <p:sp>
          <p:nvSpPr>
            <p:cNvPr id="85009" name="Rectangle 11"/>
            <p:cNvSpPr>
              <a:spLocks/>
            </p:cNvSpPr>
            <p:nvPr/>
          </p:nvSpPr>
          <p:spPr bwMode="auto">
            <a:xfrm rot="5400000">
              <a:off x="911" y="1497"/>
              <a:ext cx="55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10-200</a:t>
              </a:r>
            </a:p>
          </p:txBody>
        </p:sp>
        <p:sp>
          <p:nvSpPr>
            <p:cNvPr id="85010" name="Rectangle 12"/>
            <p:cNvSpPr>
              <a:spLocks/>
            </p:cNvSpPr>
            <p:nvPr/>
          </p:nvSpPr>
          <p:spPr bwMode="auto">
            <a:xfrm rot="5400000">
              <a:off x="1358" y="1425"/>
              <a:ext cx="41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&gt;200</a:t>
              </a:r>
            </a:p>
          </p:txBody>
        </p:sp>
        <p:sp>
          <p:nvSpPr>
            <p:cNvPr id="85011" name="Rectangle 13"/>
            <p:cNvSpPr>
              <a:spLocks/>
            </p:cNvSpPr>
            <p:nvPr/>
          </p:nvSpPr>
          <p:spPr bwMode="auto">
            <a:xfrm>
              <a:off x="84" y="1140"/>
              <a:ext cx="1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0</a:t>
              </a:r>
            </a:p>
          </p:txBody>
        </p:sp>
        <p:sp>
          <p:nvSpPr>
            <p:cNvPr id="85012" name="Rectangle 14"/>
            <p:cNvSpPr>
              <a:spLocks/>
            </p:cNvSpPr>
            <p:nvPr/>
          </p:nvSpPr>
          <p:spPr bwMode="auto">
            <a:xfrm>
              <a:off x="0" y="864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15</a:t>
              </a:r>
            </a:p>
          </p:txBody>
        </p:sp>
        <p:sp>
          <p:nvSpPr>
            <p:cNvPr id="85013" name="Rectangle 15"/>
            <p:cNvSpPr>
              <a:spLocks/>
            </p:cNvSpPr>
            <p:nvPr/>
          </p:nvSpPr>
          <p:spPr bwMode="auto">
            <a:xfrm>
              <a:off x="1" y="568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30</a:t>
              </a:r>
            </a:p>
          </p:txBody>
        </p:sp>
        <p:sp>
          <p:nvSpPr>
            <p:cNvPr id="85014" name="Rectangle 16"/>
            <p:cNvSpPr>
              <a:spLocks/>
            </p:cNvSpPr>
            <p:nvPr/>
          </p:nvSpPr>
          <p:spPr bwMode="auto">
            <a:xfrm>
              <a:off x="1" y="296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45</a:t>
              </a:r>
            </a:p>
          </p:txBody>
        </p:sp>
        <p:sp>
          <p:nvSpPr>
            <p:cNvPr id="85015" name="Rectangle 17"/>
            <p:cNvSpPr>
              <a:spLocks/>
            </p:cNvSpPr>
            <p:nvPr/>
          </p:nvSpPr>
          <p:spPr bwMode="auto">
            <a:xfrm>
              <a:off x="1" y="0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60</a:t>
              </a:r>
            </a:p>
          </p:txBody>
        </p:sp>
        <p:sp>
          <p:nvSpPr>
            <p:cNvPr id="85016" name="Rectangle 18"/>
            <p:cNvSpPr>
              <a:spLocks/>
            </p:cNvSpPr>
            <p:nvPr/>
          </p:nvSpPr>
          <p:spPr bwMode="auto">
            <a:xfrm>
              <a:off x="1692" y="1576"/>
              <a:ext cx="302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MB</a:t>
              </a:r>
            </a:p>
          </p:txBody>
        </p:sp>
        <p:sp>
          <p:nvSpPr>
            <p:cNvPr id="85017" name="Rectangle 19"/>
            <p:cNvSpPr>
              <a:spLocks/>
            </p:cNvSpPr>
            <p:nvPr/>
          </p:nvSpPr>
          <p:spPr bwMode="auto">
            <a:xfrm>
              <a:off x="1231" y="232"/>
              <a:ext cx="46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Data</a:t>
              </a:r>
            </a:p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Sizes</a:t>
              </a:r>
            </a:p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%</a:t>
              </a:r>
            </a:p>
          </p:txBody>
        </p:sp>
      </p:grpSp>
      <p:sp>
        <p:nvSpPr>
          <p:cNvPr id="85004" name="Rectangle 22"/>
          <p:cNvSpPr>
            <a:spLocks/>
          </p:cNvSpPr>
          <p:nvPr/>
        </p:nvSpPr>
        <p:spPr bwMode="auto">
          <a:xfrm>
            <a:off x="5638800" y="1524000"/>
            <a:ext cx="33020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575"/>
              </a:spcBef>
            </a:pPr>
            <a:r>
              <a:rPr lang="en-US" sz="2500">
                <a:solidFill>
                  <a:srgbClr val="1A435D"/>
                </a:solidFill>
                <a:latin typeface="Calibri Bold" charset="0"/>
                <a:cs typeface="Calibri Bold" charset="0"/>
                <a:sym typeface="Calibri Bold" charset="0"/>
              </a:rPr>
              <a:t>Data Types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Ecological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Environmental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Demographic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Social/Legal/Economic</a:t>
            </a:r>
          </a:p>
        </p:txBody>
      </p:sp>
    </p:spTree>
    <p:extLst>
      <p:ext uri="{BB962C8B-B14F-4D97-AF65-F5344CB8AC3E}">
        <p14:creationId xmlns:p14="http://schemas.microsoft.com/office/powerpoint/2010/main" val="2136765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8"/>
            <a:ext cx="91821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dirty="0" smtClean="0"/>
              <a:t>Knowledge Network for </a:t>
            </a:r>
            <a:r>
              <a:rPr lang="en-US" dirty="0" err="1" smtClean="0"/>
              <a:t>Biocomplexity</a:t>
            </a:r>
            <a:r>
              <a:rPr lang="en-US" dirty="0" smtClean="0"/>
              <a:t> Data Distribution</a:t>
            </a:r>
          </a:p>
        </p:txBody>
      </p:sp>
      <p:sp>
        <p:nvSpPr>
          <p:cNvPr id="33795" name="Rectangle 3"/>
          <p:cNvSpPr>
            <a:spLocks/>
          </p:cNvSpPr>
          <p:nvPr/>
        </p:nvSpPr>
        <p:spPr bwMode="auto">
          <a:xfrm>
            <a:off x="6692900" y="6426200"/>
            <a:ext cx="2413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Data until: 07 Oct 2011</a:t>
            </a:r>
          </a:p>
        </p:txBody>
      </p:sp>
      <p:sp>
        <p:nvSpPr>
          <p:cNvPr id="33796" name="Rectangle 4"/>
          <p:cNvSpPr>
            <a:spLocks/>
          </p:cNvSpPr>
          <p:nvPr/>
        </p:nvSpPr>
        <p:spPr bwMode="auto">
          <a:xfrm>
            <a:off x="215900" y="6426200"/>
            <a:ext cx="2413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Total: 25,191 data sets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1497013"/>
            <a:ext cx="4548187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alpha val="89803"/>
                  </a:schemeClr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348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8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9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Metacat</a:t>
            </a:r>
            <a:r>
              <a:rPr lang="en-US" dirty="0" smtClean="0"/>
              <a:t> Data Server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Data </a:t>
            </a:r>
            <a:r>
              <a:rPr lang="en-US" sz="1800" dirty="0"/>
              <a:t>and metadata management</a:t>
            </a:r>
          </a:p>
          <a:p>
            <a:r>
              <a:rPr lang="en-US" sz="1800" dirty="0"/>
              <a:t>Stores, search, and document data</a:t>
            </a:r>
          </a:p>
          <a:p>
            <a:r>
              <a:rPr lang="en-US" sz="1800" dirty="0" smtClean="0"/>
              <a:t>Customizable Web-based search interface</a:t>
            </a:r>
          </a:p>
          <a:p>
            <a:r>
              <a:rPr lang="en-US" sz="1800" dirty="0"/>
              <a:t>Web metadata entry tool</a:t>
            </a:r>
          </a:p>
          <a:p>
            <a:r>
              <a:rPr lang="en-US" sz="1800" dirty="0"/>
              <a:t>DOI </a:t>
            </a:r>
            <a:r>
              <a:rPr lang="en-US" sz="1800" dirty="0" smtClean="0"/>
              <a:t>Support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Runs on </a:t>
            </a:r>
            <a:r>
              <a:rPr lang="en-US" sz="1800" dirty="0"/>
              <a:t>Linux, Windows, </a:t>
            </a:r>
            <a:r>
              <a:rPr lang="en-US" sz="1800" dirty="0" err="1"/>
              <a:t>MacOS</a:t>
            </a:r>
            <a:endParaRPr lang="en-US" sz="1800" dirty="0"/>
          </a:p>
          <a:p>
            <a:r>
              <a:rPr lang="en-US" sz="1800" dirty="0" smtClean="0"/>
              <a:t>Replication </a:t>
            </a:r>
            <a:r>
              <a:rPr lang="en-US" sz="1800" dirty="0"/>
              <a:t>capabilities</a:t>
            </a:r>
          </a:p>
          <a:p>
            <a:r>
              <a:rPr lang="en-US" sz="1800" dirty="0" err="1"/>
              <a:t>Postgres</a:t>
            </a:r>
            <a:r>
              <a:rPr lang="en-US" sz="1800" dirty="0"/>
              <a:t> or Oracle backend</a:t>
            </a:r>
          </a:p>
          <a:p>
            <a:r>
              <a:rPr lang="en-US" sz="1800" dirty="0" smtClean="0"/>
              <a:t>OAI</a:t>
            </a:r>
            <a:r>
              <a:rPr lang="en-US" sz="1800" dirty="0"/>
              <a:t>-PMH harvester</a:t>
            </a:r>
          </a:p>
          <a:p>
            <a:r>
              <a:rPr lang="en-US" sz="1800" dirty="0"/>
              <a:t>GPL open source license</a:t>
            </a:r>
          </a:p>
          <a:p>
            <a:endParaRPr lang="en-US" sz="1800" dirty="0"/>
          </a:p>
        </p:txBody>
      </p:sp>
      <p:grpSp>
        <p:nvGrpSpPr>
          <p:cNvPr id="113673" name="Group 11"/>
          <p:cNvGrpSpPr>
            <a:grpSpLocks/>
          </p:cNvGrpSpPr>
          <p:nvPr/>
        </p:nvGrpSpPr>
        <p:grpSpPr bwMode="auto">
          <a:xfrm>
            <a:off x="5638800" y="3429000"/>
            <a:ext cx="2022131" cy="2057400"/>
            <a:chOff x="0" y="0"/>
            <a:chExt cx="859" cy="874"/>
          </a:xfrm>
        </p:grpSpPr>
        <p:sp>
          <p:nvSpPr>
            <p:cNvPr id="113674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3675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7749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-152400"/>
            <a:ext cx="8324850" cy="7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867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 </a:t>
            </a:r>
            <a:r>
              <a:rPr lang="en-US" dirty="0" err="1" smtClean="0"/>
              <a:t>STandards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78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Metadata and data heterogeneity</a:t>
            </a:r>
          </a:p>
        </p:txBody>
      </p:sp>
      <p:sp>
        <p:nvSpPr>
          <p:cNvPr id="31745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32080"/>
          <a:lstStyle/>
          <a:p>
            <a:r>
              <a:rPr lang="en-US" sz="2300" dirty="0"/>
              <a:t>Every community has</a:t>
            </a:r>
          </a:p>
          <a:p>
            <a:pPr marL="782638" lvl="1"/>
            <a:r>
              <a:rPr lang="en-US" sz="2300" u="sng" dirty="0"/>
              <a:t>many data schemas</a:t>
            </a:r>
          </a:p>
          <a:p>
            <a:pPr marL="1182688" lvl="2"/>
            <a:r>
              <a:rPr lang="en-US" sz="1900" dirty="0"/>
              <a:t>one for each project and person</a:t>
            </a:r>
          </a:p>
          <a:p>
            <a:pPr marL="1182688" lvl="2"/>
            <a:endParaRPr lang="en-US" sz="2300" dirty="0"/>
          </a:p>
          <a:p>
            <a:pPr marL="782638" lvl="1"/>
            <a:r>
              <a:rPr lang="en-US" sz="2300" u="sng" dirty="0"/>
              <a:t>many data formats</a:t>
            </a:r>
            <a:endParaRPr lang="en-US" sz="1900" dirty="0"/>
          </a:p>
          <a:p>
            <a:pPr marL="1182688" lvl="2"/>
            <a:r>
              <a:rPr lang="en-US" sz="1900" dirty="0"/>
              <a:t>ASCII, </a:t>
            </a:r>
            <a:r>
              <a:rPr lang="en-US" sz="1900" dirty="0" err="1"/>
              <a:t>NetCDF</a:t>
            </a:r>
            <a:r>
              <a:rPr lang="en-US" sz="1900" dirty="0"/>
              <a:t>, HDF, </a:t>
            </a:r>
            <a:r>
              <a:rPr lang="en-US" sz="1900" dirty="0" err="1"/>
              <a:t>GeoTiff</a:t>
            </a:r>
            <a:r>
              <a:rPr lang="en-US" sz="1900" dirty="0"/>
              <a:t>, ...</a:t>
            </a:r>
          </a:p>
          <a:p>
            <a:pPr marL="782638" lvl="1"/>
            <a:endParaRPr lang="en-US" sz="2300" dirty="0"/>
          </a:p>
          <a:p>
            <a:pPr marL="782638" lvl="1"/>
            <a:r>
              <a:rPr lang="en-US" sz="2300" u="sng" dirty="0"/>
              <a:t>many metadata schemas</a:t>
            </a:r>
            <a:endParaRPr lang="en-US" sz="2300" dirty="0"/>
          </a:p>
          <a:p>
            <a:pPr marL="1182688" lvl="2"/>
            <a:r>
              <a:rPr lang="en-US" sz="1900" dirty="0"/>
              <a:t>Biological Data Profile, Darwin Core, Dublin Core, </a:t>
            </a:r>
            <a:r>
              <a:rPr lang="en-US" sz="1900" b="1" dirty="0"/>
              <a:t>Ecological Metadata </a:t>
            </a:r>
            <a:r>
              <a:rPr lang="en-US" sz="1900" b="1" dirty="0" smtClean="0"/>
              <a:t>Language (EML)</a:t>
            </a:r>
            <a:r>
              <a:rPr lang="en-US" sz="1900" dirty="0" smtClean="0"/>
              <a:t>, </a:t>
            </a:r>
            <a:r>
              <a:rPr lang="en-US" sz="1900" dirty="0"/>
              <a:t>Open GIS schemas, ISO Schemas, ...</a:t>
            </a:r>
          </a:p>
          <a:p>
            <a:pPr marL="1182688" lvl="2"/>
            <a:endParaRPr lang="en-US" sz="2300" dirty="0"/>
          </a:p>
          <a:p>
            <a:r>
              <a:rPr lang="en-US" sz="2600" dirty="0"/>
              <a:t>Accepting this heterogeneity is critical</a:t>
            </a:r>
          </a:p>
        </p:txBody>
      </p:sp>
    </p:spTree>
    <p:extLst>
      <p:ext uri="{BB962C8B-B14F-4D97-AF65-F5344CB8AC3E}">
        <p14:creationId xmlns:p14="http://schemas.microsoft.com/office/powerpoint/2010/main" val="331569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8" name="Content Placeholder 7" descr="Screen Shot 2012-11-26 at 9.0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1" b="-2111"/>
          <a:stretch/>
        </p:blipFill>
        <p:spPr/>
      </p:pic>
    </p:spTree>
    <p:extLst>
      <p:ext uri="{BB962C8B-B14F-4D97-AF65-F5344CB8AC3E}">
        <p14:creationId xmlns:p14="http://schemas.microsoft.com/office/powerpoint/2010/main" val="33749519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397BEB46-7E19-8345-B935-EE6BB9A0BF51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2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78851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2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3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 21 June Schedule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0" y="1371600"/>
            <a:ext cx="9753600" cy="5302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management, metadata, and data repositories</a:t>
            </a:r>
          </a:p>
          <a:p>
            <a:endParaRPr lang="en-US" sz="1800" dirty="0"/>
          </a:p>
          <a:p>
            <a:r>
              <a:rPr lang="en-US" sz="2000" dirty="0"/>
              <a:t>Readings: [https://</a:t>
            </a:r>
            <a:r>
              <a:rPr lang="en-US" sz="2000" dirty="0" err="1"/>
              <a:t>projects.nceas.ucsb.edu</a:t>
            </a:r>
            <a:r>
              <a:rPr lang="en-US" sz="2000" dirty="0"/>
              <a:t>/</a:t>
            </a:r>
            <a:r>
              <a:rPr lang="en-US" sz="2000" dirty="0" err="1"/>
              <a:t>nceas</a:t>
            </a:r>
            <a:r>
              <a:rPr lang="en-US" sz="2000" dirty="0"/>
              <a:t>/documents/88]</a:t>
            </a:r>
          </a:p>
          <a:p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8:15-8:30	 (Disc) Feedback/thoughts on previous day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8:30- 9:15	 (</a:t>
            </a:r>
            <a:r>
              <a:rPr lang="en-US" sz="1800" dirty="0" err="1">
                <a:latin typeface="+mn-lt"/>
              </a:rPr>
              <a:t>Lect</a:t>
            </a:r>
            <a:r>
              <a:rPr lang="en-US" sz="1800" dirty="0">
                <a:latin typeface="+mn-lt"/>
              </a:rPr>
              <a:t>) Data Management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9:15-10:15	 (</a:t>
            </a:r>
            <a:r>
              <a:rPr lang="en-US" sz="1800" dirty="0" err="1">
                <a:latin typeface="+mn-lt"/>
              </a:rPr>
              <a:t>Actv</a:t>
            </a:r>
            <a:r>
              <a:rPr lang="en-US" sz="1800" dirty="0">
                <a:latin typeface="+mn-lt"/>
              </a:rPr>
              <a:t>) Scientific data repositories: Data discovery and </a:t>
            </a:r>
            <a:endParaRPr lang="en-US" sz="1800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                           contribution</a:t>
            </a:r>
            <a:endParaRPr lang="en-US" sz="18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10:15-10</a:t>
            </a:r>
            <a:r>
              <a:rPr lang="en-US" sz="1800" dirty="0" smtClean="0">
                <a:latin typeface="+mn-lt"/>
              </a:rPr>
              <a:t>:45</a:t>
            </a:r>
            <a:r>
              <a:rPr lang="en-US" sz="1800" dirty="0">
                <a:latin typeface="+mn-lt"/>
              </a:rPr>
              <a:t>	* </a:t>
            </a:r>
            <a:r>
              <a:rPr lang="en-US" sz="1800" dirty="0" err="1" smtClean="0">
                <a:latin typeface="+mn-lt"/>
              </a:rPr>
              <a:t>Morpho</a:t>
            </a:r>
            <a:r>
              <a:rPr lang="en-US" sz="1800" dirty="0" smtClean="0">
                <a:latin typeface="+mn-lt"/>
              </a:rPr>
              <a:t> Install and Break </a:t>
            </a:r>
            <a:r>
              <a:rPr lang="en-US" sz="1800" dirty="0">
                <a:latin typeface="+mn-lt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10</a:t>
            </a:r>
            <a:r>
              <a:rPr lang="en-US" sz="1800" dirty="0" smtClean="0">
                <a:latin typeface="+mn-lt"/>
              </a:rPr>
              <a:t>:45-</a:t>
            </a:r>
            <a:r>
              <a:rPr lang="en-US" sz="1800" dirty="0">
                <a:latin typeface="+mn-lt"/>
              </a:rPr>
              <a:t>11:45	 (</a:t>
            </a:r>
            <a:r>
              <a:rPr lang="en-US" sz="1800" dirty="0" err="1">
                <a:latin typeface="+mn-lt"/>
              </a:rPr>
              <a:t>Tutl</a:t>
            </a:r>
            <a:r>
              <a:rPr lang="en-US" sz="1800" dirty="0">
                <a:latin typeface="+mn-lt"/>
              </a:rPr>
              <a:t>) Documenting and Sharing data with </a:t>
            </a:r>
            <a:r>
              <a:rPr lang="en-US" sz="1800" dirty="0" err="1">
                <a:latin typeface="+mn-lt"/>
              </a:rPr>
              <a:t>Morpho</a:t>
            </a:r>
            <a:endParaRPr lang="en-US" sz="18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12:00- 1:00	</a:t>
            </a:r>
            <a:r>
              <a:rPr lang="en-US" sz="1800" dirty="0" smtClean="0">
                <a:latin typeface="+mn-lt"/>
              </a:rPr>
              <a:t> Lunch </a:t>
            </a:r>
            <a:r>
              <a:rPr lang="en-US" sz="1800" dirty="0">
                <a:latin typeface="+mn-lt"/>
              </a:rPr>
              <a:t>Social media with Jai and Jarrett in NCEAS lounge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1:00- 2:00	 GP: Data sharing policies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2:00- 2:45	 (Disc) Report and discussion: Data sharing policies *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2:45- 3:00	* Break *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3:00- 5:00	 </a:t>
            </a:r>
            <a:r>
              <a:rPr lang="en-US" sz="1800" dirty="0" smtClean="0">
                <a:latin typeface="+mn-lt"/>
              </a:rPr>
              <a:t> GP</a:t>
            </a:r>
            <a:r>
              <a:rPr lang="en-US" sz="1800" dirty="0">
                <a:latin typeface="+mn-lt"/>
              </a:rPr>
              <a:t>: Locating, organizing, documenting project data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5:00- 5:15	</a:t>
            </a:r>
            <a:r>
              <a:rPr lang="en-US" sz="1800" dirty="0" smtClean="0">
                <a:latin typeface="+mn-lt"/>
              </a:rPr>
              <a:t>  </a:t>
            </a:r>
            <a:r>
              <a:rPr lang="en-US" sz="1800" dirty="0">
                <a:latin typeface="+mn-lt"/>
              </a:rPr>
              <a:t>"The view from the balcony" - []</a:t>
            </a:r>
          </a:p>
        </p:txBody>
      </p:sp>
    </p:spTree>
    <p:extLst>
      <p:ext uri="{BB962C8B-B14F-4D97-AF65-F5344CB8AC3E}">
        <p14:creationId xmlns:p14="http://schemas.microsoft.com/office/powerpoint/2010/main" val="1503776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Owner and Contact Metadata</a:t>
            </a:r>
            <a:endParaRPr lang="en-US" dirty="0"/>
          </a:p>
        </p:txBody>
      </p:sp>
      <p:pic>
        <p:nvPicPr>
          <p:cNvPr id="5" name="Content Placeholder 4" descr="Screen Shot 2012-11-26 at 8.44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62" b="-25762"/>
          <a:stretch>
            <a:fillRect/>
          </a:stretch>
        </p:blipFill>
        <p:spPr/>
      </p:pic>
      <p:pic>
        <p:nvPicPr>
          <p:cNvPr id="13315" name="Picture 5" descr="Tom-Web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524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4607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Column metadata</a:t>
            </a:r>
            <a:endParaRPr lang="en-US" dirty="0"/>
          </a:p>
        </p:txBody>
      </p:sp>
      <p:pic>
        <p:nvPicPr>
          <p:cNvPr id="4" name="Content Placeholder 3" descr="Screen Shot 2012-11-27 at 12.23.1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372" r="30517" b="-5931"/>
          <a:stretch/>
        </p:blipFill>
        <p:spPr/>
      </p:pic>
    </p:spTree>
    <p:extLst>
      <p:ext uri="{BB962C8B-B14F-4D97-AF65-F5344CB8AC3E}">
        <p14:creationId xmlns:p14="http://schemas.microsoft.com/office/powerpoint/2010/main" val="3540275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AutoShape 1"/>
          <p:cNvSpPr>
            <a:spLocks/>
          </p:cNvSpPr>
          <p:nvPr/>
        </p:nvSpPr>
        <p:spPr bwMode="auto">
          <a:xfrm>
            <a:off x="7366000" y="901700"/>
            <a:ext cx="1625600" cy="1866900"/>
          </a:xfrm>
          <a:prstGeom prst="roundRect">
            <a:avLst>
              <a:gd name="adj" fmla="val 11708"/>
            </a:avLst>
          </a:prstGeom>
          <a:noFill/>
          <a:ln w="127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608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1190625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083" name="Rectangle 3"/>
          <p:cNvSpPr>
            <a:spLocks/>
          </p:cNvSpPr>
          <p:nvPr/>
        </p:nvSpPr>
        <p:spPr bwMode="auto">
          <a:xfrm>
            <a:off x="7632700" y="2082800"/>
            <a:ext cx="1090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333333"/>
                </a:solidFill>
                <a:latin typeface="Arial Black" charset="0"/>
                <a:ea typeface="ＭＳ Ｐゴシック" charset="0"/>
                <a:cs typeface="Arial Black" charset="0"/>
                <a:sym typeface="Arial Black" charset="0"/>
              </a:rPr>
              <a:t>Morpho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/>
              <a:t>Wizard to create </a:t>
            </a:r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4608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028700"/>
            <a:ext cx="6477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6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409700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7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032000"/>
            <a:ext cx="4318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8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2540000"/>
            <a:ext cx="43624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9" name="Picture 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2900363"/>
            <a:ext cx="4591050" cy="33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90" name="Picture 1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327400"/>
            <a:ext cx="44386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862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Morpho highlights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32080"/>
          <a:lstStyle/>
          <a:p>
            <a:pPr>
              <a:spcBef>
                <a:spcPct val="0"/>
              </a:spcBef>
            </a:pPr>
            <a:r>
              <a:rPr lang="en-US" sz="2700" u="sng" dirty="0"/>
              <a:t>Create metadata</a:t>
            </a:r>
            <a:r>
              <a:rPr lang="en-US" sz="2700" dirty="0"/>
              <a:t> in EML format</a:t>
            </a:r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Manage data</a:t>
            </a:r>
            <a:r>
              <a:rPr lang="en-US" sz="2700" dirty="0" smtClean="0"/>
              <a:t> in </a:t>
            </a:r>
            <a:r>
              <a:rPr lang="en-US" sz="2700" dirty="0"/>
              <a:t>EML packages</a:t>
            </a:r>
          </a:p>
          <a:p>
            <a:pPr>
              <a:spcBef>
                <a:spcPts val="1200"/>
              </a:spcBef>
            </a:pPr>
            <a:r>
              <a:rPr lang="en-US" sz="2700" u="sng" dirty="0"/>
              <a:t>Save, publish, and share</a:t>
            </a:r>
            <a:r>
              <a:rPr lang="en-US" sz="2700" dirty="0"/>
              <a:t> </a:t>
            </a:r>
            <a:r>
              <a:rPr lang="en-US" sz="2700" dirty="0" smtClean="0"/>
              <a:t>data</a:t>
            </a:r>
            <a:endParaRPr lang="en-US" sz="2700" dirty="0"/>
          </a:p>
          <a:p>
            <a:pPr>
              <a:spcBef>
                <a:spcPts val="1200"/>
              </a:spcBef>
            </a:pPr>
            <a:endParaRPr lang="en-US" sz="2700" u="sng" dirty="0" smtClean="0"/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Search</a:t>
            </a:r>
            <a:r>
              <a:rPr lang="en-US" sz="2700" dirty="0" smtClean="0"/>
              <a:t> </a:t>
            </a:r>
            <a:r>
              <a:rPr lang="en-US" sz="2700" dirty="0"/>
              <a:t>for data </a:t>
            </a:r>
            <a:endParaRPr lang="en-US" sz="2700" dirty="0" smtClean="0"/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Multi</a:t>
            </a:r>
            <a:r>
              <a:rPr lang="en-US" sz="2700" u="sng" dirty="0"/>
              <a:t>-language</a:t>
            </a:r>
            <a:endParaRPr lang="en-US" sz="2700" dirty="0"/>
          </a:p>
          <a:p>
            <a:pPr marL="782638" lvl="1">
              <a:spcBef>
                <a:spcPts val="1200"/>
              </a:spcBef>
            </a:pPr>
            <a:r>
              <a:rPr lang="en-US" sz="2700" dirty="0"/>
              <a:t>English, Spanish, Chinese, French, Portuguese, Japanese</a:t>
            </a:r>
          </a:p>
          <a:p>
            <a:pPr>
              <a:spcBef>
                <a:spcPts val="1200"/>
              </a:spcBef>
            </a:pPr>
            <a:r>
              <a:rPr lang="en-US" sz="2700" u="sng" dirty="0"/>
              <a:t>Export</a:t>
            </a:r>
            <a:r>
              <a:rPr lang="en-US" sz="2700" dirty="0"/>
              <a:t> data and </a:t>
            </a:r>
            <a:r>
              <a:rPr lang="en-US" sz="2700" dirty="0" smtClean="0"/>
              <a:t>metadata</a:t>
            </a:r>
            <a:endParaRPr lang="en-US" sz="2700" dirty="0"/>
          </a:p>
          <a:p>
            <a:pPr>
              <a:spcBef>
                <a:spcPts val="1200"/>
              </a:spcBef>
            </a:pPr>
            <a:r>
              <a:rPr lang="en-US" sz="2700" u="sng" dirty="0"/>
              <a:t>Cross-platform</a:t>
            </a:r>
            <a:r>
              <a:rPr lang="en-US" sz="2700" dirty="0"/>
              <a:t>, and open source </a:t>
            </a:r>
          </a:p>
        </p:txBody>
      </p:sp>
      <p:sp>
        <p:nvSpPr>
          <p:cNvPr id="47107" name="AutoShape 3"/>
          <p:cNvSpPr>
            <a:spLocks/>
          </p:cNvSpPr>
          <p:nvPr/>
        </p:nvSpPr>
        <p:spPr bwMode="auto">
          <a:xfrm>
            <a:off x="7366000" y="901700"/>
            <a:ext cx="1625600" cy="1866900"/>
          </a:xfrm>
          <a:prstGeom prst="roundRect">
            <a:avLst>
              <a:gd name="adj" fmla="val 11708"/>
            </a:avLst>
          </a:prstGeom>
          <a:noFill/>
          <a:ln w="127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710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1190625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7109" name="Rectangle 5"/>
          <p:cNvSpPr>
            <a:spLocks/>
          </p:cNvSpPr>
          <p:nvPr/>
        </p:nvSpPr>
        <p:spPr bwMode="auto">
          <a:xfrm>
            <a:off x="7632700" y="2082800"/>
            <a:ext cx="1090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333333"/>
                </a:solidFill>
                <a:latin typeface="Arial Black" charset="0"/>
                <a:ea typeface="ＭＳ Ｐゴシック" charset="0"/>
                <a:cs typeface="Arial Black" charset="0"/>
                <a:sym typeface="Arial Black" charset="0"/>
              </a:rPr>
              <a:t>Morpho</a:t>
            </a:r>
          </a:p>
        </p:txBody>
      </p:sp>
    </p:spTree>
    <p:extLst>
      <p:ext uri="{BB962C8B-B14F-4D97-AF65-F5344CB8AC3E}">
        <p14:creationId xmlns:p14="http://schemas.microsoft.com/office/powerpoint/2010/main" val="79806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Data Citation</a:t>
            </a:r>
            <a:endParaRPr lang="en-US" dirty="0"/>
          </a:p>
        </p:txBody>
      </p:sp>
      <p:pic>
        <p:nvPicPr>
          <p:cNvPr id="8" name="Content Placeholder 7" descr="Screen Shot 2012-11-26 at 9.0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1" b="74731"/>
          <a:stretch/>
        </p:blipFill>
        <p:spPr>
          <a:xfrm>
            <a:off x="381000" y="1219200"/>
            <a:ext cx="8382000" cy="14811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1000" y="2819400"/>
            <a:ext cx="8382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50800" tIns="50800" bIns="50800"/>
          <a:lstStyle>
            <a:lvl1pPr marL="382588" indent="-342900" algn="l" rtl="0" eaLnBrk="0" fontAlgn="base" hangingPunct="0">
              <a:spcBef>
                <a:spcPts val="800"/>
              </a:spcBef>
              <a:spcAft>
                <a:spcPct val="0"/>
              </a:spcAft>
              <a:buSzPct val="100000"/>
              <a:buFont typeface="Verdana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1pPr>
            <a:lvl2pPr marL="731838" indent="-285750" algn="l" rtl="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Verdana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2pPr>
            <a:lvl3pPr marL="1131888" indent="-228600" algn="l" rtl="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Verdan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3pPr>
            <a:lvl4pPr marL="1589088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4pPr>
            <a:lvl5pPr marL="2046288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5pPr>
            <a:lvl6pPr marL="25034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6pPr>
            <a:lvl7pPr marL="29606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7pPr>
            <a:lvl8pPr marL="34178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8pPr>
            <a:lvl9pPr marL="38750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9pPr>
          </a:lstStyle>
          <a:p>
            <a:pPr>
              <a:defRPr/>
            </a:pPr>
            <a:r>
              <a:rPr lang="en-US" dirty="0" smtClean="0"/>
              <a:t>NCEAS can issue DOI identifiers for publicly archived data sets:</a:t>
            </a:r>
          </a:p>
          <a:p>
            <a:pPr lvl="1">
              <a:defRPr/>
            </a:pPr>
            <a:r>
              <a:rPr lang="en-US" dirty="0" err="1"/>
              <a:t>d</a:t>
            </a:r>
            <a:r>
              <a:rPr lang="en-US" dirty="0" err="1" smtClean="0"/>
              <a:t>oi</a:t>
            </a:r>
            <a:r>
              <a:rPr lang="en-US" dirty="0" smtClean="0"/>
              <a:t>://10.xxxx/AA/gulfwatch.9.15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Always resolve to the data set</a:t>
            </a:r>
          </a:p>
          <a:p>
            <a:pPr>
              <a:defRPr/>
            </a:pPr>
            <a:r>
              <a:rPr lang="en-US" dirty="0" smtClean="0"/>
              <a:t>Used in journals to cite data usage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04800"/>
            <a:ext cx="911225" cy="547687"/>
          </a:xfrm>
          <a:prstGeom prst="rect">
            <a:avLst/>
          </a:prstGeom>
          <a:noFill/>
          <a:ln w="9525">
            <a:solidFill>
              <a:srgbClr val="1A43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489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NETWORKS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16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063"/>
            <a:ext cx="9334500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Global Metacat deployments</a:t>
            </a:r>
          </a:p>
        </p:txBody>
      </p:sp>
    </p:spTree>
    <p:extLst>
      <p:ext uri="{BB962C8B-B14F-4D97-AF65-F5344CB8AC3E}">
        <p14:creationId xmlns:p14="http://schemas.microsoft.com/office/powerpoint/2010/main" val="1071493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LTER Data Catalog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63600"/>
            <a:ext cx="10442575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241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PPBio Data Catalog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7913688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588"/>
            <a:ext cx="7912100" cy="697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904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4" name="Line 3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5" name="Rectangle 4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        A Federation</a:t>
            </a:r>
            <a:r>
              <a:rPr lang="en-US" dirty="0"/>
              <a:t> </a:t>
            </a:r>
            <a:r>
              <a:rPr lang="en-US" dirty="0" smtClean="0"/>
              <a:t>of repositories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2400" b="1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Federation == Resilience</a:t>
            </a:r>
            <a:endParaRPr lang="en-US" sz="2400" b="1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Failover for temporary outages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Insurance against project/institutional failure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Avoid correlated failures</a:t>
            </a:r>
          </a:p>
          <a:p>
            <a:pPr marL="577850" lvl="1" eaLnBrk="1" hangingPunct="1">
              <a:defRPr/>
            </a:pPr>
            <a:endParaRPr lang="en-US" sz="2000" dirty="0" smtClean="0"/>
          </a:p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2400" b="1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Federation == Scalability</a:t>
            </a:r>
            <a:endParaRPr lang="en-US" sz="2400" b="1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Storage increases with Member Nodes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Incremental costs to each MN to replicate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Distributes sustainability costs</a:t>
            </a:r>
          </a:p>
        </p:txBody>
      </p:sp>
      <p:grpSp>
        <p:nvGrpSpPr>
          <p:cNvPr id="81929" name="Group 22"/>
          <p:cNvGrpSpPr>
            <a:grpSpLocks/>
          </p:cNvGrpSpPr>
          <p:nvPr/>
        </p:nvGrpSpPr>
        <p:grpSpPr bwMode="auto">
          <a:xfrm>
            <a:off x="5549900" y="1892300"/>
            <a:ext cx="3225800" cy="3975100"/>
            <a:chOff x="0" y="0"/>
            <a:chExt cx="2032" cy="2504"/>
          </a:xfrm>
        </p:grpSpPr>
        <p:sp>
          <p:nvSpPr>
            <p:cNvPr id="81930" name="Line 8"/>
            <p:cNvSpPr>
              <a:spLocks noChangeShapeType="1"/>
            </p:cNvSpPr>
            <p:nvPr/>
          </p:nvSpPr>
          <p:spPr bwMode="auto">
            <a:xfrm>
              <a:off x="1315" y="141"/>
              <a:ext cx="524" cy="340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1" name="Line 9"/>
            <p:cNvSpPr>
              <a:spLocks noChangeShapeType="1"/>
            </p:cNvSpPr>
            <p:nvPr/>
          </p:nvSpPr>
          <p:spPr bwMode="auto">
            <a:xfrm flipH="1">
              <a:off x="609" y="141"/>
              <a:ext cx="595" cy="719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2" name="Line 10"/>
            <p:cNvSpPr>
              <a:spLocks noChangeShapeType="1"/>
            </p:cNvSpPr>
            <p:nvPr/>
          </p:nvSpPr>
          <p:spPr bwMode="auto">
            <a:xfrm>
              <a:off x="609" y="919"/>
              <a:ext cx="602" cy="294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3" name="Line 11"/>
            <p:cNvSpPr>
              <a:spLocks noChangeShapeType="1"/>
            </p:cNvSpPr>
            <p:nvPr/>
          </p:nvSpPr>
          <p:spPr bwMode="auto">
            <a:xfrm rot="10800000">
              <a:off x="1257" y="141"/>
              <a:ext cx="660" cy="1406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4" name="Line 12"/>
            <p:cNvSpPr>
              <a:spLocks noChangeShapeType="1"/>
            </p:cNvSpPr>
            <p:nvPr/>
          </p:nvSpPr>
          <p:spPr bwMode="auto">
            <a:xfrm flipH="1">
              <a:off x="1270" y="1292"/>
              <a:ext cx="6" cy="798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5" name="Line 13"/>
            <p:cNvSpPr>
              <a:spLocks noChangeShapeType="1"/>
            </p:cNvSpPr>
            <p:nvPr/>
          </p:nvSpPr>
          <p:spPr bwMode="auto">
            <a:xfrm rot="10800000" flipH="1">
              <a:off x="139" y="2135"/>
              <a:ext cx="1078" cy="262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6" name="Line 14"/>
            <p:cNvSpPr>
              <a:spLocks noChangeShapeType="1"/>
            </p:cNvSpPr>
            <p:nvPr/>
          </p:nvSpPr>
          <p:spPr bwMode="auto">
            <a:xfrm rot="10800000" flipH="1">
              <a:off x="112" y="1279"/>
              <a:ext cx="1105" cy="1111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7" name="Oval 15"/>
            <p:cNvSpPr>
              <a:spLocks/>
            </p:cNvSpPr>
            <p:nvPr/>
          </p:nvSpPr>
          <p:spPr bwMode="auto">
            <a:xfrm>
              <a:off x="1168" y="0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8" name="Oval 16"/>
            <p:cNvSpPr>
              <a:spLocks/>
            </p:cNvSpPr>
            <p:nvPr/>
          </p:nvSpPr>
          <p:spPr bwMode="auto">
            <a:xfrm>
              <a:off x="1800" y="42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9" name="Oval 17"/>
            <p:cNvSpPr>
              <a:spLocks/>
            </p:cNvSpPr>
            <p:nvPr/>
          </p:nvSpPr>
          <p:spPr bwMode="auto">
            <a:xfrm>
              <a:off x="1832" y="150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0" name="Oval 18"/>
            <p:cNvSpPr>
              <a:spLocks/>
            </p:cNvSpPr>
            <p:nvPr/>
          </p:nvSpPr>
          <p:spPr bwMode="auto">
            <a:xfrm>
              <a:off x="1168" y="114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1" name="Oval 19"/>
            <p:cNvSpPr>
              <a:spLocks/>
            </p:cNvSpPr>
            <p:nvPr/>
          </p:nvSpPr>
          <p:spPr bwMode="auto">
            <a:xfrm>
              <a:off x="1168" y="2032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2" name="Oval 20"/>
            <p:cNvSpPr>
              <a:spLocks/>
            </p:cNvSpPr>
            <p:nvPr/>
          </p:nvSpPr>
          <p:spPr bwMode="auto">
            <a:xfrm>
              <a:off x="472" y="792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3" name="Oval 21"/>
            <p:cNvSpPr>
              <a:spLocks/>
            </p:cNvSpPr>
            <p:nvPr/>
          </p:nvSpPr>
          <p:spPr bwMode="auto">
            <a:xfrm>
              <a:off x="0" y="230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2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23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4" name="Picture 1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9402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397BEB46-7E19-8345-B935-EE6BB9A0BF51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3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78851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2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3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Barriers to Synthesis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19100" indent="-419100" eaLnBrk="1" hangingPunct="1">
              <a:spcBef>
                <a:spcPct val="0"/>
              </a:spcBef>
              <a:buClr>
                <a:srgbClr val="1A435D"/>
              </a:buClr>
              <a:buFont typeface="Arial" charset="0"/>
              <a:buChar char="•"/>
              <a:defRPr/>
            </a:pPr>
            <a:r>
              <a:rPr lang="en-US" sz="2400" dirty="0" smtClean="0"/>
              <a:t>Data not preserved</a:t>
            </a:r>
          </a:p>
          <a:p>
            <a:pPr lvl="1" eaLnBrk="1" hangingPunct="1">
              <a:defRPr/>
            </a:pPr>
            <a:r>
              <a:rPr lang="en-US" sz="2000" dirty="0" smtClean="0"/>
              <a:t>Tiny proportion of ecological data are readily available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marL="419100" indent="-419100" eaLnBrk="1" hangingPunct="1">
              <a:buFont typeface="Arial" charset="0"/>
              <a:buChar char="•"/>
              <a:defRPr/>
            </a:pPr>
            <a:r>
              <a:rPr lang="en-US" sz="2400" dirty="0" smtClean="0"/>
              <a:t>Dispersed, isolated repositories</a:t>
            </a:r>
          </a:p>
          <a:p>
            <a:pPr lvl="1" eaLnBrk="1" hangingPunct="1">
              <a:defRPr/>
            </a:pPr>
            <a:r>
              <a:rPr lang="en-US" sz="2000" dirty="0" smtClean="0"/>
              <a:t>Each community has its own; disconnected; underutilized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marL="419100" indent="-419100" eaLnBrk="1" hangingPunct="1">
              <a:buClr>
                <a:srgbClr val="1A435D"/>
              </a:buClr>
              <a:buFont typeface="Arial" charset="0"/>
              <a:buChar char="•"/>
              <a:defRPr/>
            </a:pPr>
            <a:r>
              <a:rPr lang="en-US" sz="2400" dirty="0" smtClean="0"/>
              <a:t>Lack of software interoperability</a:t>
            </a:r>
          </a:p>
          <a:p>
            <a:pPr lvl="1" eaLnBrk="1" hangingPunct="1">
              <a:defRPr/>
            </a:pPr>
            <a:r>
              <a:rPr lang="en-US" sz="2000" dirty="0" err="1" smtClean="0"/>
              <a:t>Metacat</a:t>
            </a:r>
            <a:r>
              <a:rPr lang="en-US" sz="2000" dirty="0" smtClean="0"/>
              <a:t>, </a:t>
            </a:r>
            <a:r>
              <a:rPr lang="en-US" sz="2000" dirty="0" err="1" smtClean="0"/>
              <a:t>DSpace</a:t>
            </a:r>
            <a:r>
              <a:rPr lang="en-US" sz="2000" dirty="0" smtClean="0"/>
              <a:t>, Mercury, </a:t>
            </a:r>
            <a:r>
              <a:rPr lang="en-US" sz="2000" dirty="0" err="1" smtClean="0"/>
              <a:t>iRODS</a:t>
            </a:r>
            <a:r>
              <a:rPr lang="en-US" sz="2000" dirty="0" smtClean="0"/>
              <a:t>, </a:t>
            </a:r>
            <a:r>
              <a:rPr lang="en-US" sz="2000" dirty="0" err="1" smtClean="0"/>
              <a:t>XMCat</a:t>
            </a:r>
            <a:r>
              <a:rPr lang="en-US" sz="2000" dirty="0" smtClean="0"/>
              <a:t>, </a:t>
            </a:r>
            <a:r>
              <a:rPr lang="en-US" sz="2000" dirty="0" err="1" smtClean="0"/>
              <a:t>OPeNDAP</a:t>
            </a:r>
            <a:r>
              <a:rPr lang="en-US" sz="2000" dirty="0" smtClean="0"/>
              <a:t>, ...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marL="419100" indent="-419100" eaLnBrk="1" hangingPunct="1">
              <a:buFont typeface="Arial" charset="0"/>
              <a:buChar char="•"/>
              <a:defRPr/>
            </a:pPr>
            <a:r>
              <a:rPr lang="en-US" sz="2400" dirty="0" smtClean="0"/>
              <a:t>Heterogeneous data</a:t>
            </a:r>
          </a:p>
          <a:p>
            <a:pPr lvl="1" eaLnBrk="1" hangingPunct="1">
              <a:defRPr/>
            </a:pPr>
            <a:r>
              <a:rPr lang="en-US" sz="2000" dirty="0" smtClean="0"/>
              <a:t>Many data formats, metadata formats, and varying semantics</a:t>
            </a:r>
          </a:p>
        </p:txBody>
      </p:sp>
    </p:spTree>
    <p:extLst>
      <p:ext uri="{BB962C8B-B14F-4D97-AF65-F5344CB8AC3E}">
        <p14:creationId xmlns:p14="http://schemas.microsoft.com/office/powerpoint/2010/main" val="1513672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3040063"/>
            <a:ext cx="201136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0900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1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2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         Creating Interoperability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347788"/>
            <a:ext cx="4851400" cy="4775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Member Nodes (MNs)</a:t>
            </a:r>
            <a:endParaRPr lang="en-US" sz="24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Heart of the federation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Harness the power of local curation</a:t>
            </a:r>
          </a:p>
          <a:p>
            <a:pPr marL="577850" lvl="1" eaLnBrk="1" hangingPunct="1">
              <a:defRPr/>
            </a:pPr>
            <a:endParaRPr lang="en-US" sz="2000" dirty="0" smtClean="0"/>
          </a:p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Coordinating Nodes (CNs)</a:t>
            </a:r>
            <a:endParaRPr lang="en-US" sz="24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Services to link Member Nodes</a:t>
            </a:r>
          </a:p>
          <a:p>
            <a:pPr marL="577850" lvl="1" eaLnBrk="1" hangingPunct="1">
              <a:defRPr/>
            </a:pPr>
            <a:endParaRPr lang="en-US" sz="2000" dirty="0" smtClean="0"/>
          </a:p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Investigator Toolkit (ITK)</a:t>
            </a:r>
            <a:endParaRPr lang="en-US" sz="24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Tools for the whole data lifecycle</a:t>
            </a:r>
          </a:p>
        </p:txBody>
      </p:sp>
      <p:pic>
        <p:nvPicPr>
          <p:cNvPr id="8090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3014663"/>
            <a:ext cx="201295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090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295400"/>
            <a:ext cx="20113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0908" name="Rectangle 11"/>
          <p:cNvSpPr>
            <a:spLocks/>
          </p:cNvSpPr>
          <p:nvPr/>
        </p:nvSpPr>
        <p:spPr bwMode="auto">
          <a:xfrm>
            <a:off x="5189538" y="5405438"/>
            <a:ext cx="37385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4400">
                <a:solidFill>
                  <a:srgbClr val="CB9E7A"/>
                </a:solidFill>
                <a:latin typeface="Calibri Bold" charset="0"/>
                <a:cs typeface="Calibri Bold" charset="0"/>
                <a:sym typeface="Calibri Bold" charset="0"/>
              </a:rPr>
              <a:t>Interoperability</a:t>
            </a:r>
          </a:p>
        </p:txBody>
      </p:sp>
      <p:grpSp>
        <p:nvGrpSpPr>
          <p:cNvPr id="14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15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6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7228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Member Nodes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44637"/>
            <a:ext cx="8229600" cy="4779963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b="1" dirty="0" smtClean="0"/>
              <a:t> Authoritative</a:t>
            </a:r>
            <a:r>
              <a:rPr lang="en-US" sz="2400" dirty="0" smtClean="0"/>
              <a:t> members of the Federation</a:t>
            </a:r>
          </a:p>
          <a:p>
            <a:pPr marL="0" indent="0" eaLnBrk="1" hangingPunct="1">
              <a:defRPr/>
            </a:pPr>
            <a:r>
              <a:rPr lang="en-US" sz="2400" b="1" dirty="0" smtClean="0"/>
              <a:t> Curate</a:t>
            </a:r>
            <a:r>
              <a:rPr lang="en-US" sz="2400" dirty="0" smtClean="0"/>
              <a:t> data holdings</a:t>
            </a:r>
          </a:p>
          <a:p>
            <a:pPr marL="349250" lvl="1" indent="0" eaLnBrk="1" hangingPunct="1">
              <a:defRPr/>
            </a:pPr>
            <a:r>
              <a:rPr lang="en-US" sz="2000" i="1" dirty="0" smtClean="0"/>
              <a:t>Provide unique identifiers for each object</a:t>
            </a:r>
          </a:p>
          <a:p>
            <a:pPr marL="349250" lvl="1" indent="0" eaLnBrk="1" hangingPunct="1">
              <a:defRPr/>
            </a:pPr>
            <a:r>
              <a:rPr lang="en-US" sz="2000" i="1" dirty="0" smtClean="0"/>
              <a:t>Ensure availability, quality, and reliability</a:t>
            </a:r>
          </a:p>
          <a:p>
            <a:pPr marL="0" indent="0" eaLnBrk="1" hangingPunct="1">
              <a:defRPr/>
            </a:pPr>
            <a:r>
              <a:rPr lang="en-US" sz="2400" b="1" dirty="0" smtClean="0"/>
              <a:t> Replicate</a:t>
            </a:r>
            <a:r>
              <a:rPr lang="en-US" sz="2400" dirty="0" smtClean="0"/>
              <a:t> holdings for other MNs</a:t>
            </a:r>
          </a:p>
          <a:p>
            <a:pPr marL="0" indent="0" eaLnBrk="1" hangingPunct="1">
              <a:defRPr/>
            </a:pPr>
            <a:r>
              <a:rPr lang="en-US" sz="2400" dirty="0" smtClean="0"/>
              <a:t> Provide access and </a:t>
            </a:r>
            <a:r>
              <a:rPr lang="en-US" sz="2400" b="1" dirty="0" smtClean="0"/>
              <a:t>access control</a:t>
            </a:r>
          </a:p>
          <a:p>
            <a:pPr marL="0" indent="0" eaLnBrk="1" hangingPunct="1">
              <a:defRPr/>
            </a:pPr>
            <a:r>
              <a:rPr lang="en-US" sz="2400" b="1" dirty="0" smtClean="0"/>
              <a:t> Log</a:t>
            </a:r>
            <a:r>
              <a:rPr lang="en-US" sz="2400" dirty="0" smtClean="0"/>
              <a:t> and report accesses to objects</a:t>
            </a:r>
          </a:p>
          <a:p>
            <a:pPr marL="0" indent="0" eaLnBrk="1" hangingPunct="1">
              <a:defRPr/>
            </a:pPr>
            <a:r>
              <a:rPr lang="en-US" sz="2400" dirty="0" smtClean="0"/>
              <a:t> Engage with DataONE community</a:t>
            </a:r>
          </a:p>
          <a:p>
            <a:pPr marL="0" indent="0" eaLnBrk="1" hangingPunct="1">
              <a:defRPr/>
            </a:pPr>
            <a:r>
              <a:rPr lang="en-US" sz="2400" dirty="0" smtClean="0"/>
              <a:t> Deploy a DataONE-compatible software system</a:t>
            </a:r>
          </a:p>
          <a:p>
            <a:pPr marL="0" indent="0" eaLnBrk="1" hangingPunct="1">
              <a:defRPr/>
            </a:pPr>
            <a:endParaRPr lang="en-US" sz="2400" dirty="0" smtClean="0"/>
          </a:p>
        </p:txBody>
      </p:sp>
      <p:pic>
        <p:nvPicPr>
          <p:cNvPr id="83972" name="Picture 1"/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3973" name="Rectangle 2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3975" name="Rectangle 4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39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0"/>
            <a:ext cx="20113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6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27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8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1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5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Member Nodes</a:t>
            </a:r>
          </a:p>
        </p:txBody>
      </p:sp>
      <p:pic>
        <p:nvPicPr>
          <p:cNvPr id="409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0"/>
            <a:ext cx="20113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6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81200"/>
            <a:ext cx="31496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7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83074"/>
            <a:ext cx="156368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048000"/>
            <a:ext cx="1003300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1044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7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96343"/>
            <a:ext cx="1816100" cy="788987"/>
          </a:xfrm>
          <a:prstGeom prst="rect">
            <a:avLst/>
          </a:prstGeom>
          <a:noFill/>
          <a:ln w="9525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4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24200"/>
            <a:ext cx="1096962" cy="901700"/>
          </a:xfrm>
          <a:prstGeom prst="rect">
            <a:avLst/>
          </a:prstGeom>
          <a:noFill/>
          <a:ln w="9525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5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971800"/>
            <a:ext cx="1219200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76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11684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7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40979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0980" name="Picture 1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40978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9271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3000" y="4819472"/>
            <a:ext cx="1579128" cy="1200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Avian</a:t>
            </a:r>
          </a:p>
          <a:p>
            <a:r>
              <a:rPr lang="en-US" sz="2400" dirty="0" smtClean="0"/>
              <a:t>Knowledge</a:t>
            </a:r>
          </a:p>
          <a:p>
            <a:r>
              <a:rPr lang="en-US" sz="2400" dirty="0" smtClean="0"/>
              <a:t>Network</a:t>
            </a:r>
            <a:endParaRPr lang="en-US" sz="2400" dirty="0"/>
          </a:p>
        </p:txBody>
      </p:sp>
      <p:pic>
        <p:nvPicPr>
          <p:cNvPr id="24" name="Picture 23" descr="image.jpg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5151210"/>
            <a:ext cx="1981200" cy="5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-capture-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3" y="491065"/>
            <a:ext cx="8752285" cy="58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INTEROPERABLE SOFTWARE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4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Screen shot 2010-07-24 at 19.18.40 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608" y="2248564"/>
            <a:ext cx="1337149" cy="320040"/>
          </a:xfrm>
          <a:prstGeom prst="rect">
            <a:avLst/>
          </a:prstGeom>
          <a:noFill/>
          <a:ln w="9525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41" name="Picture 40" descr="DataUp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79232"/>
            <a:ext cx="1737537" cy="458724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737" y="3862425"/>
            <a:ext cx="411513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1954" y="5237060"/>
            <a:ext cx="407029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8397" y="2032690"/>
            <a:ext cx="318943" cy="320040"/>
          </a:xfrm>
          <a:prstGeom prst="rect">
            <a:avLst/>
          </a:prstGeom>
          <a:noFill/>
          <a:ln w="9525">
            <a:solidFill>
              <a:srgbClr val="177F8A"/>
            </a:solidFill>
            <a:miter lim="800000"/>
            <a:headEnd/>
            <a:tailEnd/>
          </a:ln>
        </p:spPr>
      </p:pic>
      <p:grpSp>
        <p:nvGrpSpPr>
          <p:cNvPr id="13" name="Group 24"/>
          <p:cNvGrpSpPr>
            <a:grpSpLocks noChangeAspect="1"/>
          </p:cNvGrpSpPr>
          <p:nvPr/>
        </p:nvGrpSpPr>
        <p:grpSpPr>
          <a:xfrm>
            <a:off x="1142964" y="2438766"/>
            <a:ext cx="1094376" cy="316919"/>
            <a:chOff x="370435" y="3218993"/>
            <a:chExt cx="1157528" cy="335207"/>
          </a:xfrm>
        </p:grpSpPr>
        <p:sp>
          <p:nvSpPr>
            <p:cNvPr id="23" name="TextBox 22"/>
            <p:cNvSpPr txBox="1"/>
            <p:nvPr/>
          </p:nvSpPr>
          <p:spPr>
            <a:xfrm>
              <a:off x="370435" y="3218993"/>
              <a:ext cx="1157528" cy="3352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5718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>
                  <a:latin typeface="Arial"/>
                  <a:cs typeface="Arial"/>
                </a:rPr>
                <a:t>Kepler</a:t>
              </a:r>
              <a:endParaRPr lang="en-US" sz="1400" b="1" dirty="0">
                <a:latin typeface="Arial"/>
                <a:cs typeface="Arial"/>
              </a:endParaRPr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352" y="3224692"/>
              <a:ext cx="419258" cy="3200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16" name="Picture 15"/>
          <p:cNvPicPr preferRelativeResize="0"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46" y="2088025"/>
            <a:ext cx="952739" cy="249581"/>
          </a:xfrm>
          <a:prstGeom prst="rect">
            <a:avLst/>
          </a:prstGeom>
          <a:ln>
            <a:solidFill>
              <a:srgbClr val="177F8A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029670" y="2086981"/>
            <a:ext cx="1223237" cy="323165"/>
          </a:xfrm>
          <a:prstGeom prst="rect">
            <a:avLst/>
          </a:prstGeom>
          <a:noFill/>
          <a:ln>
            <a:solidFill>
              <a:srgbClr val="177F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harcoal CY"/>
                <a:cs typeface="Charcoal CY"/>
              </a:rPr>
              <a:t>DMP-Tool</a:t>
            </a:r>
            <a:endParaRPr lang="en-US" sz="1500" dirty="0">
              <a:latin typeface="Charcoal CY"/>
              <a:cs typeface="Charcoal CY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" y="5529733"/>
            <a:ext cx="1739565" cy="320040"/>
          </a:xfrm>
          <a:prstGeom prst="rect">
            <a:avLst/>
          </a:prstGeom>
          <a:ln>
            <a:solidFill>
              <a:srgbClr val="177F8A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313" y="5043217"/>
            <a:ext cx="859662" cy="404547"/>
          </a:xfrm>
          <a:prstGeom prst="rect">
            <a:avLst/>
          </a:prstGeom>
          <a:ln>
            <a:solidFill>
              <a:srgbClr val="177F8A"/>
            </a:solidFill>
          </a:ln>
        </p:spPr>
      </p:pic>
      <p:grpSp>
        <p:nvGrpSpPr>
          <p:cNvPr id="25" name="Group 27"/>
          <p:cNvGrpSpPr/>
          <p:nvPr/>
        </p:nvGrpSpPr>
        <p:grpSpPr>
          <a:xfrm>
            <a:off x="3803294" y="4969136"/>
            <a:ext cx="1634001" cy="770667"/>
            <a:chOff x="3640756" y="5181417"/>
            <a:chExt cx="1634001" cy="770667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756" y="5181417"/>
              <a:ext cx="1634001" cy="320040"/>
            </a:xfrm>
            <a:prstGeom prst="rect">
              <a:avLst/>
            </a:prstGeom>
            <a:noFill/>
            <a:ln w="12700">
              <a:solidFill>
                <a:srgbClr val="177F8A"/>
              </a:solidFill>
              <a:miter lim="800000"/>
              <a:headEnd/>
              <a:tailEnd/>
            </a:ln>
          </p:spPr>
        </p:pic>
        <p:grpSp>
          <p:nvGrpSpPr>
            <p:cNvPr id="26" name="Group 20"/>
            <p:cNvGrpSpPr>
              <a:grpSpLocks noChangeAspect="1"/>
            </p:cNvGrpSpPr>
            <p:nvPr/>
          </p:nvGrpSpPr>
          <p:grpSpPr>
            <a:xfrm>
              <a:off x="4085562" y="5558894"/>
              <a:ext cx="843878" cy="393190"/>
              <a:chOff x="3993895" y="4200259"/>
              <a:chExt cx="686882" cy="320040"/>
            </a:xfrm>
          </p:grpSpPr>
          <p:pic>
            <p:nvPicPr>
              <p:cNvPr id="19" name="Picture 18" descr="MN.tif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60737" y="4200259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0" name="Picture 19" descr="CN.tif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3895" y="4200259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50" name="Picture 49" descr="toolkit.tif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062" y="3029168"/>
            <a:ext cx="1693089" cy="1693089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7169" y="5689756"/>
            <a:ext cx="990599" cy="619125"/>
          </a:xfrm>
          <a:prstGeom prst="rect">
            <a:avLst/>
          </a:prstGeom>
          <a:noFill/>
          <a:ln w="9525">
            <a:solidFill>
              <a:srgbClr val="177F8A"/>
            </a:solidFill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92681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               Software Interoperability</a:t>
            </a:r>
            <a:endParaRPr lang="en-US" sz="3600" dirty="0"/>
          </a:p>
        </p:txBody>
      </p:sp>
      <p:graphicFrame>
        <p:nvGraphicFramePr>
          <p:cNvPr id="31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452503"/>
              </p:ext>
            </p:extLst>
          </p:nvPr>
        </p:nvGraphicFramePr>
        <p:xfrm>
          <a:off x="1202327" y="1416516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287" y="3810000"/>
            <a:ext cx="411513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30" name="Picture 29" descr="ONEMercuryLogo.jp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420" y="5033753"/>
            <a:ext cx="2057468" cy="42709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29" name="Picture 17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786" y="4251501"/>
            <a:ext cx="1220614" cy="396699"/>
          </a:xfrm>
          <a:prstGeom prst="rect">
            <a:avLst/>
          </a:prstGeom>
          <a:noFill/>
          <a:ln w="9525" cap="flat">
            <a:solidFill>
              <a:srgbClr val="177F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5943600"/>
            <a:ext cx="1375172" cy="367234"/>
          </a:xfrm>
          <a:prstGeom prst="rect">
            <a:avLst/>
          </a:prstGeom>
          <a:noFill/>
          <a:ln w="28575" cap="flat" cmpd="sng">
            <a:solidFill>
              <a:srgbClr val="95B3D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804160"/>
            <a:ext cx="411513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2" name="Picture 1" descr="DMP_Tool_noTagline.jp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2064034"/>
            <a:ext cx="1828800" cy="374366"/>
          </a:xfrm>
          <a:prstGeom prst="rect">
            <a:avLst/>
          </a:prstGeom>
        </p:spPr>
      </p:pic>
      <p:pic>
        <p:nvPicPr>
          <p:cNvPr id="35" name="Picture 34" descr="image.jp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5374428"/>
            <a:ext cx="1502630" cy="407173"/>
          </a:xfrm>
          <a:prstGeom prst="rect">
            <a:avLst/>
          </a:prstGeom>
        </p:spPr>
      </p:pic>
      <p:pic>
        <p:nvPicPr>
          <p:cNvPr id="37" name="Picture 36" descr="screen-capture-1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737" y="4251501"/>
            <a:ext cx="914400" cy="332842"/>
          </a:xfrm>
          <a:prstGeom prst="rect">
            <a:avLst/>
          </a:prstGeom>
        </p:spPr>
      </p:pic>
      <p:pic>
        <p:nvPicPr>
          <p:cNvPr id="38" name="Picture 37" descr="screen-capture-1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3810000"/>
            <a:ext cx="914400" cy="332842"/>
          </a:xfrm>
          <a:prstGeom prst="rect">
            <a:avLst/>
          </a:prstGeom>
        </p:spPr>
      </p:pic>
      <p:pic>
        <p:nvPicPr>
          <p:cNvPr id="39" name="Picture 38" descr="screen-capture-1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32" y="2791358"/>
            <a:ext cx="914400" cy="332842"/>
          </a:xfrm>
          <a:prstGeom prst="rect">
            <a:avLst/>
          </a:prstGeom>
        </p:spPr>
      </p:pic>
      <p:grpSp>
        <p:nvGrpSpPr>
          <p:cNvPr id="36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40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2" name="Picture 17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3457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ataUp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294" y="1656390"/>
            <a:ext cx="2681292" cy="7078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85400" y="318245"/>
            <a:ext cx="8999450" cy="6301585"/>
            <a:chOff x="185400" y="318245"/>
            <a:chExt cx="8999450" cy="6301585"/>
          </a:xfrm>
        </p:grpSpPr>
        <p:pic>
          <p:nvPicPr>
            <p:cNvPr id="22" name="Picture 21" descr="image5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8000" y="4348225"/>
              <a:ext cx="2640422" cy="2184769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4" name="Picture 3" descr="image1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66597" y="318245"/>
              <a:ext cx="2714504" cy="1554426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pic>
          <p:nvPicPr>
            <p:cNvPr id="5" name="Picture 4" descr="image.jpg"/>
            <p:cNvPicPr>
              <a:picLocks noChangeAspect="1"/>
            </p:cNvPicPr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2992393"/>
              <a:ext cx="3481254" cy="943326"/>
            </a:xfrm>
            <a:prstGeom prst="rect">
              <a:avLst/>
            </a:prstGeom>
          </p:spPr>
        </p:pic>
        <p:pic>
          <p:nvPicPr>
            <p:cNvPr id="7" name="Picture 7" descr="scientist trans color.ti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84" y="1057574"/>
              <a:ext cx="1085716" cy="1302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Bent Arrow 7"/>
            <p:cNvSpPr/>
            <p:nvPr/>
          </p:nvSpPr>
          <p:spPr>
            <a:xfrm rot="5400000">
              <a:off x="6113530" y="707073"/>
              <a:ext cx="907142" cy="968298"/>
            </a:xfrm>
            <a:prstGeom prst="ben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81101" y="737651"/>
              <a:ext cx="1860550" cy="22432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89201" y="2480471"/>
              <a:ext cx="3595649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Zapf Dingbats" charset="0"/>
                <a:buChar char="✔"/>
              </a:pP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Check for best practices</a:t>
              </a:r>
            </a:p>
            <a:p>
              <a:pPr marL="285750" indent="-285750">
                <a:buFont typeface="Zapf Dingbats" charset="0"/>
                <a:buChar char="✔"/>
              </a:pP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Create metadata</a:t>
              </a:r>
            </a:p>
            <a:p>
              <a:pPr marL="285750" indent="-285750">
                <a:buFont typeface="Zapf Dingbats" charset="0"/>
                <a:buChar char="✔"/>
              </a:pP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Connect to </a:t>
              </a:r>
              <a:r>
                <a:rPr lang="en-US" sz="2400" dirty="0" err="1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ONEShare</a:t>
              </a:r>
              <a:endParaRPr lang="en-US" sz="2400" dirty="0" smtClean="0">
                <a:solidFill>
                  <a:schemeClr val="accent5">
                    <a:lumMod val="75000"/>
                  </a:schemeClr>
                </a:solidFill>
                <a:sym typeface="Zapf Dingbats"/>
              </a:endParaRPr>
            </a:p>
          </p:txBody>
        </p:sp>
        <p:pic>
          <p:nvPicPr>
            <p:cNvPr id="12" name="Picture 11" descr="image7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1284" y="4032556"/>
              <a:ext cx="2172154" cy="2184769"/>
            </a:xfrm>
            <a:prstGeom prst="rect">
              <a:avLst/>
            </a:prstGeom>
            <a:ln>
              <a:solidFill>
                <a:srgbClr val="31859C"/>
              </a:solidFill>
            </a:ln>
          </p:spPr>
        </p:pic>
        <p:pic>
          <p:nvPicPr>
            <p:cNvPr id="14" name="Picture 13" descr="Screen shot 2012-06-26 at 11.39.02 AM.pn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34061" y="4580748"/>
              <a:ext cx="1975464" cy="203908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16" name="Rounded Rectangle 15"/>
            <p:cNvSpPr/>
            <p:nvPr/>
          </p:nvSpPr>
          <p:spPr>
            <a:xfrm>
              <a:off x="2071074" y="4795616"/>
              <a:ext cx="1968500" cy="744714"/>
            </a:xfrm>
            <a:prstGeom prst="roundRect">
              <a:avLst/>
            </a:prstGeom>
            <a:solidFill>
              <a:schemeClr val="accent5">
                <a:lumMod val="75000"/>
                <a:alpha val="8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7233" y="4782916"/>
              <a:ext cx="28468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Data &amp; </a:t>
              </a: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Metadata (EML)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31841" y="4096958"/>
              <a:ext cx="1055066" cy="22274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530" y="3819475"/>
              <a:ext cx="968298" cy="1435892"/>
              <a:chOff x="1315330" y="3819475"/>
              <a:chExt cx="968298" cy="1435892"/>
            </a:xfrm>
          </p:grpSpPr>
          <p:sp>
            <p:nvSpPr>
              <p:cNvPr id="13" name="Bent Arrow 12"/>
              <p:cNvSpPr/>
              <p:nvPr/>
            </p:nvSpPr>
            <p:spPr>
              <a:xfrm rot="16200000">
                <a:off x="1345908" y="4317647"/>
                <a:ext cx="907142" cy="968298"/>
              </a:xfrm>
              <a:prstGeom prst="bentArrow">
                <a:avLst>
                  <a:gd name="adj1" fmla="val 25000"/>
                  <a:gd name="adj2" fmla="val 25000"/>
                  <a:gd name="adj3" fmla="val 33"/>
                  <a:gd name="adj4" fmla="val 4375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Up Arrow 20"/>
              <p:cNvSpPr/>
              <p:nvPr/>
            </p:nvSpPr>
            <p:spPr>
              <a:xfrm>
                <a:off x="1315330" y="3819475"/>
                <a:ext cx="452507" cy="887911"/>
              </a:xfrm>
              <a:prstGeom prst="upArrow">
                <a:avLst/>
              </a:prstGeom>
              <a:solidFill>
                <a:srgbClr val="31859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rot="16200000">
              <a:off x="5168653" y="4155068"/>
              <a:ext cx="968298" cy="1435892"/>
              <a:chOff x="1315330" y="3819475"/>
              <a:chExt cx="968298" cy="1435892"/>
            </a:xfrm>
          </p:grpSpPr>
          <p:sp>
            <p:nvSpPr>
              <p:cNvPr id="26" name="Bent Arrow 25"/>
              <p:cNvSpPr/>
              <p:nvPr/>
            </p:nvSpPr>
            <p:spPr>
              <a:xfrm rot="16200000">
                <a:off x="1345908" y="4317647"/>
                <a:ext cx="907142" cy="968298"/>
              </a:xfrm>
              <a:prstGeom prst="bentArrow">
                <a:avLst>
                  <a:gd name="adj1" fmla="val 25000"/>
                  <a:gd name="adj2" fmla="val 25000"/>
                  <a:gd name="adj3" fmla="val 33"/>
                  <a:gd name="adj4" fmla="val 4375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Up Arrow 26"/>
              <p:cNvSpPr/>
              <p:nvPr/>
            </p:nvSpPr>
            <p:spPr>
              <a:xfrm>
                <a:off x="1315330" y="3819475"/>
                <a:ext cx="452507" cy="887911"/>
              </a:xfrm>
              <a:prstGeom prst="upArrow">
                <a:avLst/>
              </a:prstGeom>
              <a:solidFill>
                <a:srgbClr val="31859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 descr="Excel_2010_Logo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3834" y="1656390"/>
              <a:ext cx="749118" cy="749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4116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and Replication</a:t>
            </a:r>
            <a:endParaRPr lang="en-US" dirty="0"/>
          </a:p>
        </p:txBody>
      </p:sp>
      <p:pic>
        <p:nvPicPr>
          <p:cNvPr id="13" name="Picture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90600"/>
            <a:ext cx="624484" cy="490249"/>
          </a:xfrm>
          <a:prstGeom prst="rect">
            <a:avLst/>
          </a:prstGeom>
          <a:noFill/>
          <a:ln w="12700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 bwMode="auto">
          <a:xfrm flipH="1">
            <a:off x="3139084" y="1600200"/>
            <a:ext cx="762000" cy="914400"/>
          </a:xfrm>
          <a:prstGeom prst="straightConnector1">
            <a:avLst/>
          </a:prstGeom>
          <a:solidFill>
            <a:srgbClr val="BBE0E3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51" name="Group 50"/>
          <p:cNvGrpSpPr/>
          <p:nvPr/>
        </p:nvGrpSpPr>
        <p:grpSpPr>
          <a:xfrm>
            <a:off x="2910484" y="3962400"/>
            <a:ext cx="4114800" cy="2743200"/>
            <a:chOff x="2514600" y="4267200"/>
            <a:chExt cx="4114800" cy="2743200"/>
          </a:xfrm>
        </p:grpSpPr>
        <p:cxnSp>
          <p:nvCxnSpPr>
            <p:cNvPr id="30" name="Straight Arrow Connector 29"/>
            <p:cNvCxnSpPr/>
            <p:nvPr/>
          </p:nvCxnSpPr>
          <p:spPr bwMode="auto">
            <a:xfrm>
              <a:off x="2667000" y="4267200"/>
              <a:ext cx="762000" cy="914400"/>
            </a:xfrm>
            <a:prstGeom prst="straightConnector1">
              <a:avLst/>
            </a:prstGeom>
            <a:solidFill>
              <a:srgbClr val="BBE0E3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1" name="Can 40"/>
            <p:cNvSpPr/>
            <p:nvPr/>
          </p:nvSpPr>
          <p:spPr bwMode="auto">
            <a:xfrm>
              <a:off x="3276600" y="5791200"/>
              <a:ext cx="762000" cy="762000"/>
            </a:xfrm>
            <a:prstGeom prst="can">
              <a:avLst/>
            </a:prstGeom>
            <a:gradFill flip="none" rotWithShape="1">
              <a:gsLst>
                <a:gs pos="3100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53722" y="6096000"/>
              <a:ext cx="6848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NODC</a:t>
              </a:r>
              <a:endParaRPr lang="en-US" sz="1200" b="1" dirty="0">
                <a:latin typeface="+mj-lt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94092" y="4876800"/>
              <a:ext cx="1868508" cy="731639"/>
              <a:chOff x="2627292" y="4732063"/>
              <a:chExt cx="3890878" cy="1523525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627292" y="4732063"/>
                <a:ext cx="3890878" cy="1523525"/>
              </a:xfrm>
              <a:prstGeom prst="roundRect">
                <a:avLst/>
              </a:prstGeom>
              <a:solidFill>
                <a:srgbClr val="FFFFFF"/>
              </a:solidFill>
              <a:ln w="38100" cmpd="sng">
                <a:solidFill>
                  <a:srgbClr val="7FA6A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DataONE_Color LOGO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478" y="5021089"/>
                <a:ext cx="3381903" cy="806725"/>
              </a:xfrm>
              <a:prstGeom prst="rect">
                <a:avLst/>
              </a:prstGeom>
            </p:spPr>
          </p:pic>
        </p:grpSp>
        <p:sp>
          <p:nvSpPr>
            <p:cNvPr id="43" name="Can 42"/>
            <p:cNvSpPr/>
            <p:nvPr/>
          </p:nvSpPr>
          <p:spPr bwMode="auto">
            <a:xfrm>
              <a:off x="4191000" y="5791200"/>
              <a:ext cx="762000" cy="762000"/>
            </a:xfrm>
            <a:prstGeom prst="can">
              <a:avLst/>
            </a:prstGeom>
            <a:gradFill flip="none" rotWithShape="1">
              <a:gsLst>
                <a:gs pos="3100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268122" y="6096000"/>
              <a:ext cx="6530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USGS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45" name="Can 44"/>
            <p:cNvSpPr/>
            <p:nvPr/>
          </p:nvSpPr>
          <p:spPr bwMode="auto">
            <a:xfrm>
              <a:off x="5105400" y="5791200"/>
              <a:ext cx="762000" cy="762000"/>
            </a:xfrm>
            <a:prstGeom prst="can">
              <a:avLst/>
            </a:prstGeom>
            <a:gradFill flip="none" rotWithShape="1">
              <a:gsLst>
                <a:gs pos="3100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240373" y="6096000"/>
              <a:ext cx="55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KNB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47" name="Cloud 46"/>
            <p:cNvSpPr/>
            <p:nvPr/>
          </p:nvSpPr>
          <p:spPr bwMode="auto">
            <a:xfrm>
              <a:off x="2514600" y="4267200"/>
              <a:ext cx="4114800" cy="2743200"/>
            </a:xfrm>
            <a:prstGeom prst="cloud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39084" y="990599"/>
            <a:ext cx="3810000" cy="2743201"/>
            <a:chOff x="2743200" y="1295399"/>
            <a:chExt cx="3810000" cy="2743201"/>
          </a:xfrm>
        </p:grpSpPr>
        <p:grpSp>
          <p:nvGrpSpPr>
            <p:cNvPr id="52" name="Group 51"/>
            <p:cNvGrpSpPr/>
            <p:nvPr/>
          </p:nvGrpSpPr>
          <p:grpSpPr>
            <a:xfrm>
              <a:off x="2743200" y="1295399"/>
              <a:ext cx="3810000" cy="578901"/>
              <a:chOff x="2743200" y="1295399"/>
              <a:chExt cx="3810000" cy="578901"/>
            </a:xfrm>
          </p:grpSpPr>
          <p:pic>
            <p:nvPicPr>
              <p:cNvPr id="15" name="Picture 1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0" y="1295399"/>
                <a:ext cx="1219200" cy="578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177F8A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1295400"/>
                <a:ext cx="675198" cy="525463"/>
              </a:xfrm>
              <a:prstGeom prst="rect">
                <a:avLst/>
              </a:prstGeom>
              <a:noFill/>
              <a:ln w="12700">
                <a:solidFill>
                  <a:srgbClr val="177F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 descr="Excel_thumb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1295400"/>
                <a:ext cx="533400" cy="533400"/>
              </a:xfrm>
              <a:prstGeom prst="rect">
                <a:avLst/>
              </a:prstGeom>
            </p:spPr>
          </p:pic>
        </p:grpSp>
        <p:cxnSp>
          <p:nvCxnSpPr>
            <p:cNvPr id="28" name="Straight Arrow Connector 27"/>
            <p:cNvCxnSpPr/>
            <p:nvPr/>
          </p:nvCxnSpPr>
          <p:spPr bwMode="auto">
            <a:xfrm flipV="1">
              <a:off x="4800600" y="1981200"/>
              <a:ext cx="0" cy="2057400"/>
            </a:xfrm>
            <a:prstGeom prst="straightConnector1">
              <a:avLst/>
            </a:prstGeom>
            <a:solidFill>
              <a:srgbClr val="BBE0E3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/>
            <p:cNvCxnSpPr/>
            <p:nvPr/>
          </p:nvCxnSpPr>
          <p:spPr bwMode="auto">
            <a:xfrm flipV="1">
              <a:off x="4800600" y="2057400"/>
              <a:ext cx="914400" cy="1981200"/>
            </a:xfrm>
            <a:prstGeom prst="straightConnector1">
              <a:avLst/>
            </a:prstGeom>
            <a:solidFill>
              <a:srgbClr val="BBE0E3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776884" y="2667000"/>
            <a:ext cx="3429000" cy="1083310"/>
            <a:chOff x="381000" y="2971800"/>
            <a:chExt cx="3429000" cy="1083310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5"/>
            <a:stretch/>
          </p:blipFill>
          <p:spPr bwMode="auto">
            <a:xfrm>
              <a:off x="2590800" y="2971800"/>
              <a:ext cx="1064478" cy="1083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03516" y="3131403"/>
              <a:ext cx="158248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latin typeface="+mj-lt"/>
                </a:rPr>
                <a:t>Member</a:t>
              </a:r>
            </a:p>
            <a:p>
              <a:pPr algn="ctr"/>
              <a:r>
                <a:rPr lang="en-US" b="1" dirty="0" smtClean="0">
                  <a:latin typeface="+mj-lt"/>
                </a:rPr>
                <a:t>Node</a:t>
              </a:r>
              <a:endParaRPr lang="en-US" b="1" dirty="0">
                <a:latin typeface="+mj-lt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381000" y="2971800"/>
              <a:ext cx="3429000" cy="1066800"/>
            </a:xfrm>
            <a:prstGeom prst="roundRect">
              <a:avLst/>
            </a:prstGeom>
            <a:solidFill>
              <a:srgbClr val="BBE0E3">
                <a:alpha val="35000"/>
              </a:srgb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327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How do we harness the long tail?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800" dirty="0" smtClean="0"/>
              <a:t>Efficient data federation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Focus on individual contributors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Late binding in informatics systems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Loose coupling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Schema-less storage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Central search for discovery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Interoperable software</a:t>
            </a:r>
          </a:p>
        </p:txBody>
      </p:sp>
    </p:spTree>
    <p:extLst>
      <p:ext uri="{BB962C8B-B14F-4D97-AF65-F5344CB8AC3E}">
        <p14:creationId xmlns:p14="http://schemas.microsoft.com/office/powerpoint/2010/main" val="513841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Registration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knb.ecoinformatics.org</a:t>
            </a:r>
            <a:r>
              <a:rPr lang="en-US" dirty="0"/>
              <a:t>/</a:t>
            </a:r>
            <a:r>
              <a:rPr lang="en-US" dirty="0" err="1"/>
              <a:t>knb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</a:t>
            </a:r>
            <a:r>
              <a:rPr lang="en-US" dirty="0" err="1"/>
              <a:t>register-dataset.cgi?cfg</a:t>
            </a:r>
            <a:r>
              <a:rPr lang="en-US" dirty="0"/>
              <a:t>=</a:t>
            </a:r>
            <a:r>
              <a:rPr lang="en-US" dirty="0" err="1"/>
              <a:t>knb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351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Dispersed data from field stations</a:t>
            </a:r>
            <a:endParaRPr lang="en-US" dirty="0"/>
          </a:p>
        </p:txBody>
      </p:sp>
      <p:pic>
        <p:nvPicPr>
          <p:cNvPr id="5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440737" cy="543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8983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Questions?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600" dirty="0" smtClean="0"/>
              <a:t>Contact:</a:t>
            </a:r>
          </a:p>
          <a:p>
            <a:pPr lvl="1" eaLnBrk="1" hangingPunct="1">
              <a:defRPr/>
            </a:pPr>
            <a:r>
              <a:rPr lang="en-US" sz="2200" dirty="0" smtClean="0"/>
              <a:t>Matt Jones &lt;</a:t>
            </a:r>
            <a:r>
              <a:rPr lang="en-US" sz="2200" dirty="0" err="1" smtClean="0"/>
              <a:t>jones@nceas.ucsb.edu</a:t>
            </a:r>
            <a:r>
              <a:rPr lang="en-US" sz="2200" dirty="0" smtClean="0"/>
              <a:t>&gt;</a:t>
            </a:r>
          </a:p>
          <a:p>
            <a:pPr lvl="1" eaLnBrk="1" hangingPunct="1">
              <a:defRPr/>
            </a:pPr>
            <a:r>
              <a:rPr lang="en-US" sz="2200" dirty="0" smtClean="0"/>
              <a:t>Jim </a:t>
            </a:r>
            <a:r>
              <a:rPr lang="en-US" sz="2200" dirty="0" err="1" smtClean="0"/>
              <a:t>Regetz</a:t>
            </a:r>
            <a:r>
              <a:rPr lang="en-US" sz="2200" dirty="0" smtClean="0"/>
              <a:t> &lt;</a:t>
            </a:r>
            <a:r>
              <a:rPr lang="en-US" sz="2200" dirty="0" err="1" smtClean="0"/>
              <a:t>regetz@nceas.ucsb.edu</a:t>
            </a:r>
            <a:r>
              <a:rPr lang="en-US" sz="2200" dirty="0" smtClean="0"/>
              <a:t>&gt;</a:t>
            </a:r>
          </a:p>
          <a:p>
            <a:pPr marL="39688" indent="0" eaLnBrk="1" hangingPunct="1">
              <a:buFont typeface="Verdana" charset="0"/>
              <a:buNone/>
              <a:defRPr/>
            </a:pPr>
            <a:endParaRPr lang="en-US" sz="2600" dirty="0" smtClean="0"/>
          </a:p>
          <a:p>
            <a:pPr eaLnBrk="1" hangingPunct="1">
              <a:defRPr/>
            </a:pPr>
            <a:r>
              <a:rPr lang="en-US" sz="2600" dirty="0" smtClean="0"/>
              <a:t>Links</a:t>
            </a:r>
          </a:p>
          <a:p>
            <a:pPr lvl="1" eaLnBrk="1" hangingPunct="1">
              <a:defRPr/>
            </a:pPr>
            <a:r>
              <a:rPr lang="en-US" sz="2200" u="sng" dirty="0" smtClean="0">
                <a:hlinkClick r:id="rId2"/>
              </a:rPr>
              <a:t>http://www.nceas.ucsb.edu/ecoinfo/</a:t>
            </a:r>
            <a:endParaRPr lang="en-US" sz="2200" dirty="0" smtClean="0"/>
          </a:p>
          <a:p>
            <a:pPr lvl="1" eaLnBrk="1" hangingPunct="1">
              <a:defRPr/>
            </a:pPr>
            <a:r>
              <a:rPr lang="en-US" sz="2200" u="sng" dirty="0" smtClean="0">
                <a:hlinkClick r:id="rId3"/>
              </a:rPr>
              <a:t>http://knb.ecoinformatics.org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 smtClean="0"/>
          </a:p>
          <a:p>
            <a:pPr lvl="1" eaLnBrk="1" hangingPunct="1">
              <a:defRPr/>
            </a:pPr>
            <a:r>
              <a:rPr lang="en-US" sz="2200" u="sng" dirty="0" smtClean="0">
                <a:hlinkClick r:id="rId4"/>
              </a:rPr>
              <a:t>http://dataone.org</a:t>
            </a:r>
            <a:endParaRPr lang="en-US" sz="2200" u="sng" dirty="0" smtClean="0"/>
          </a:p>
        </p:txBody>
      </p:sp>
    </p:spTree>
    <p:extLst>
      <p:ext uri="{BB962C8B-B14F-4D97-AF65-F5344CB8AC3E}">
        <p14:creationId xmlns:p14="http://schemas.microsoft.com/office/powerpoint/2010/main" val="1348195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dirty="0" smtClean="0"/>
              <a:t>Data diversity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idx="1"/>
          </p:nvPr>
        </p:nvSpPr>
        <p:spPr/>
        <p:txBody>
          <a:bodyPr rIns="13208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Biological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Gene, Organism, Population, Species, Community, Biome, Ecosystem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endParaRPr lang="en-US" sz="17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Environmental 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Atmospheric, Chemical, Ecological, Hydrological, Oceanographic, Physical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endParaRPr lang="en-US" sz="17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Social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Land use, human population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endParaRPr lang="en-US" sz="17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Economic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trade, ecosystem services, resource extraction</a:t>
            </a:r>
          </a:p>
        </p:txBody>
      </p:sp>
      <p:pic>
        <p:nvPicPr>
          <p:cNvPr id="2969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1042988"/>
            <a:ext cx="247808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1924050"/>
            <a:ext cx="322103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8" y="3138488"/>
            <a:ext cx="2266950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983038"/>
            <a:ext cx="2544763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838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Biodiversity data heterogeneity</a:t>
            </a:r>
          </a:p>
        </p:txBody>
      </p:sp>
      <p:pic>
        <p:nvPicPr>
          <p:cNvPr id="2253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562100"/>
            <a:ext cx="86741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1" name="Group 6"/>
          <p:cNvGrpSpPr>
            <a:grpSpLocks/>
          </p:cNvGrpSpPr>
          <p:nvPr/>
        </p:nvGrpSpPr>
        <p:grpSpPr bwMode="auto">
          <a:xfrm>
            <a:off x="241300" y="1803400"/>
            <a:ext cx="5143500" cy="2247900"/>
            <a:chOff x="0" y="0"/>
            <a:chExt cx="3240" cy="1416"/>
          </a:xfrm>
        </p:grpSpPr>
        <p:sp>
          <p:nvSpPr>
            <p:cNvPr id="22543" name="AutoShape 3"/>
            <p:cNvSpPr>
              <a:spLocks/>
            </p:cNvSpPr>
            <p:nvPr/>
          </p:nvSpPr>
          <p:spPr bwMode="auto">
            <a:xfrm>
              <a:off x="0" y="0"/>
              <a:ext cx="408" cy="480"/>
            </a:xfrm>
            <a:prstGeom prst="roundRect">
              <a:avLst>
                <a:gd name="adj" fmla="val 29407"/>
              </a:avLst>
            </a:prstGeom>
            <a:solidFill>
              <a:srgbClr val="FFCC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4" name="AutoShape 4"/>
            <p:cNvSpPr>
              <a:spLocks/>
            </p:cNvSpPr>
            <p:nvPr/>
          </p:nvSpPr>
          <p:spPr bwMode="auto">
            <a:xfrm>
              <a:off x="1544" y="712"/>
              <a:ext cx="984" cy="480"/>
            </a:xfrm>
            <a:prstGeom prst="roundRect">
              <a:avLst>
                <a:gd name="adj" fmla="val 25000"/>
              </a:avLst>
            </a:prstGeom>
            <a:solidFill>
              <a:srgbClr val="FFCC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5" name="AutoShape 5"/>
            <p:cNvSpPr>
              <a:spLocks/>
            </p:cNvSpPr>
            <p:nvPr/>
          </p:nvSpPr>
          <p:spPr bwMode="auto">
            <a:xfrm>
              <a:off x="1304" y="1280"/>
              <a:ext cx="1936" cy="136"/>
            </a:xfrm>
            <a:prstGeom prst="roundRect">
              <a:avLst>
                <a:gd name="adj" fmla="val 50000"/>
              </a:avLst>
            </a:prstGeom>
            <a:solidFill>
              <a:srgbClr val="FFCC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2532" name="Group 10"/>
          <p:cNvGrpSpPr>
            <a:grpSpLocks/>
          </p:cNvGrpSpPr>
          <p:nvPr/>
        </p:nvGrpSpPr>
        <p:grpSpPr bwMode="auto">
          <a:xfrm>
            <a:off x="266700" y="2933700"/>
            <a:ext cx="8305800" cy="3073400"/>
            <a:chOff x="0" y="0"/>
            <a:chExt cx="5232" cy="1936"/>
          </a:xfrm>
        </p:grpSpPr>
        <p:sp>
          <p:nvSpPr>
            <p:cNvPr id="22540" name="AutoShape 7"/>
            <p:cNvSpPr>
              <a:spLocks/>
            </p:cNvSpPr>
            <p:nvPr/>
          </p:nvSpPr>
          <p:spPr bwMode="auto">
            <a:xfrm>
              <a:off x="608" y="0"/>
              <a:ext cx="336" cy="480"/>
            </a:xfrm>
            <a:prstGeom prst="roundRect">
              <a:avLst>
                <a:gd name="adj" fmla="val 35713"/>
              </a:avLst>
            </a:prstGeom>
            <a:solidFill>
              <a:srgbClr val="FF66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1" name="AutoShape 8"/>
            <p:cNvSpPr>
              <a:spLocks/>
            </p:cNvSpPr>
            <p:nvPr/>
          </p:nvSpPr>
          <p:spPr bwMode="auto">
            <a:xfrm>
              <a:off x="0" y="720"/>
              <a:ext cx="1064" cy="480"/>
            </a:xfrm>
            <a:prstGeom prst="roundRect">
              <a:avLst>
                <a:gd name="adj" fmla="val 25000"/>
              </a:avLst>
            </a:prstGeom>
            <a:solidFill>
              <a:srgbClr val="FF66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2" name="AutoShape 9"/>
            <p:cNvSpPr>
              <a:spLocks/>
            </p:cNvSpPr>
            <p:nvPr/>
          </p:nvSpPr>
          <p:spPr bwMode="auto">
            <a:xfrm>
              <a:off x="4368" y="1456"/>
              <a:ext cx="864" cy="480"/>
            </a:xfrm>
            <a:prstGeom prst="roundRect">
              <a:avLst>
                <a:gd name="adj" fmla="val 25000"/>
              </a:avLst>
            </a:prstGeom>
            <a:solidFill>
              <a:srgbClr val="FF66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2533" name="Group 14"/>
          <p:cNvGrpSpPr>
            <a:grpSpLocks/>
          </p:cNvGrpSpPr>
          <p:nvPr/>
        </p:nvGrpSpPr>
        <p:grpSpPr bwMode="auto">
          <a:xfrm>
            <a:off x="1003300" y="1803400"/>
            <a:ext cx="5638800" cy="4203700"/>
            <a:chOff x="0" y="0"/>
            <a:chExt cx="3552" cy="2648"/>
          </a:xfrm>
        </p:grpSpPr>
        <p:sp>
          <p:nvSpPr>
            <p:cNvPr id="22537" name="AutoShape 11"/>
            <p:cNvSpPr>
              <a:spLocks/>
            </p:cNvSpPr>
            <p:nvPr/>
          </p:nvSpPr>
          <p:spPr bwMode="auto">
            <a:xfrm>
              <a:off x="1832" y="0"/>
              <a:ext cx="1512" cy="480"/>
            </a:xfrm>
            <a:prstGeom prst="roundRect">
              <a:avLst>
                <a:gd name="adj" fmla="val 25000"/>
              </a:avLst>
            </a:prstGeom>
            <a:solidFill>
              <a:srgbClr val="408000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8" name="AutoShape 12"/>
            <p:cNvSpPr>
              <a:spLocks/>
            </p:cNvSpPr>
            <p:nvPr/>
          </p:nvSpPr>
          <p:spPr bwMode="auto">
            <a:xfrm>
              <a:off x="2368" y="712"/>
              <a:ext cx="1184" cy="480"/>
            </a:xfrm>
            <a:prstGeom prst="roundRect">
              <a:avLst>
                <a:gd name="adj" fmla="val 25000"/>
              </a:avLst>
            </a:prstGeom>
            <a:solidFill>
              <a:srgbClr val="408000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9" name="AutoShape 13"/>
            <p:cNvSpPr>
              <a:spLocks/>
            </p:cNvSpPr>
            <p:nvPr/>
          </p:nvSpPr>
          <p:spPr bwMode="auto">
            <a:xfrm>
              <a:off x="0" y="2168"/>
              <a:ext cx="928" cy="480"/>
            </a:xfrm>
            <a:prstGeom prst="roundRect">
              <a:avLst>
                <a:gd name="adj" fmla="val 25000"/>
              </a:avLst>
            </a:prstGeom>
            <a:solidFill>
              <a:srgbClr val="408000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2534" name="AutoShape 15"/>
          <p:cNvSpPr>
            <a:spLocks/>
          </p:cNvSpPr>
          <p:nvPr/>
        </p:nvSpPr>
        <p:spPr bwMode="auto">
          <a:xfrm>
            <a:off x="3086100" y="939800"/>
            <a:ext cx="863600" cy="381000"/>
          </a:xfrm>
          <a:prstGeom prst="roundRect">
            <a:avLst>
              <a:gd name="adj" fmla="val 50000"/>
            </a:avLst>
          </a:prstGeom>
          <a:solidFill>
            <a:srgbClr val="FFCC66">
              <a:alpha val="49803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200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Space</a:t>
            </a:r>
          </a:p>
        </p:txBody>
      </p:sp>
      <p:sp>
        <p:nvSpPr>
          <p:cNvPr id="22535" name="AutoShape 16"/>
          <p:cNvSpPr>
            <a:spLocks/>
          </p:cNvSpPr>
          <p:nvPr/>
        </p:nvSpPr>
        <p:spPr bwMode="auto">
          <a:xfrm>
            <a:off x="4279900" y="939800"/>
            <a:ext cx="863600" cy="381000"/>
          </a:xfrm>
          <a:prstGeom prst="roundRect">
            <a:avLst>
              <a:gd name="adj" fmla="val 50000"/>
            </a:avLst>
          </a:prstGeom>
          <a:solidFill>
            <a:srgbClr val="FF6666">
              <a:alpha val="49803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200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Time</a:t>
            </a:r>
          </a:p>
        </p:txBody>
      </p:sp>
      <p:sp>
        <p:nvSpPr>
          <p:cNvPr id="22536" name="AutoShape 17"/>
          <p:cNvSpPr>
            <a:spLocks/>
          </p:cNvSpPr>
          <p:nvPr/>
        </p:nvSpPr>
        <p:spPr bwMode="auto">
          <a:xfrm>
            <a:off x="5473700" y="939800"/>
            <a:ext cx="863600" cy="381000"/>
          </a:xfrm>
          <a:prstGeom prst="roundRect">
            <a:avLst>
              <a:gd name="adj" fmla="val 50000"/>
            </a:avLst>
          </a:prstGeom>
          <a:solidFill>
            <a:srgbClr val="408000">
              <a:alpha val="49803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200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Taxa</a:t>
            </a:r>
          </a:p>
        </p:txBody>
      </p:sp>
    </p:spTree>
    <p:extLst>
      <p:ext uri="{BB962C8B-B14F-4D97-AF65-F5344CB8AC3E}">
        <p14:creationId xmlns:p14="http://schemas.microsoft.com/office/powerpoint/2010/main" val="15583560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49325"/>
            <a:ext cx="7962900" cy="523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ja-JP" altLang="en-US" smtClean="0">
                <a:latin typeface="Arial"/>
              </a:rPr>
              <a:t>“</a:t>
            </a:r>
            <a:r>
              <a:rPr lang="en-US" smtClean="0"/>
              <a:t>Dark</a:t>
            </a:r>
            <a:r>
              <a:rPr lang="ja-JP" altLang="en-US" smtClean="0">
                <a:latin typeface="Arial"/>
              </a:rPr>
              <a:t>”</a:t>
            </a:r>
            <a:r>
              <a:rPr lang="en-US" smtClean="0"/>
              <a:t> data in the long tail</a:t>
            </a:r>
          </a:p>
        </p:txBody>
      </p:sp>
      <p:sp>
        <p:nvSpPr>
          <p:cNvPr id="32771" name="Rectangle 3"/>
          <p:cNvSpPr>
            <a:spLocks/>
          </p:cNvSpPr>
          <p:nvPr/>
        </p:nvSpPr>
        <p:spPr bwMode="auto">
          <a:xfrm>
            <a:off x="2425700" y="6261100"/>
            <a:ext cx="6807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Heidorn, P. 2008. doi:10.1353/lib.0.0036</a:t>
            </a:r>
          </a:p>
        </p:txBody>
      </p:sp>
    </p:spTree>
    <p:extLst>
      <p:ext uri="{BB962C8B-B14F-4D97-AF65-F5344CB8AC3E}">
        <p14:creationId xmlns:p14="http://schemas.microsoft.com/office/powerpoint/2010/main" val="1842867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/>
          </p:cNvSpPr>
          <p:nvPr/>
        </p:nvSpPr>
        <p:spPr bwMode="auto">
          <a:xfrm>
            <a:off x="5935663" y="6286500"/>
            <a:ext cx="28908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latin typeface="Gill Sans" charset="0"/>
                <a:ea typeface="ＭＳ Ｐゴシック" charset="0"/>
                <a:sym typeface="Gill Sans" charset="0"/>
              </a:rPr>
              <a:t>From </a:t>
            </a:r>
            <a:r>
              <a:rPr lang="en-US" sz="2800" u="sng">
                <a:solidFill>
                  <a:schemeClr val="tx1"/>
                </a:solidFill>
                <a:latin typeface="Gill Sans" charset="0"/>
                <a:ea typeface="ＭＳ Ｐゴシック" charset="0"/>
                <a:sym typeface="Gill Sans" charset="0"/>
                <a:hlinkClick r:id="rId2"/>
              </a:rPr>
              <a:t>http://gbif.org</a:t>
            </a:r>
            <a:endParaRPr lang="en-US" sz="2800" u="sng">
              <a:solidFill>
                <a:schemeClr val="tx1"/>
              </a:solidFill>
              <a:latin typeface="Gill Sans" charset="0"/>
              <a:ea typeface="ＭＳ Ｐゴシック" charset="0"/>
              <a:sym typeface="Gill Sans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200" y="0"/>
            <a:ext cx="9144000" cy="876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67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diversity</a:t>
            </a: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6553200" y="1066800"/>
            <a:ext cx="1746250" cy="1776707"/>
            <a:chOff x="0" y="0"/>
            <a:chExt cx="859" cy="874"/>
          </a:xfrm>
        </p:grpSpPr>
        <p:sp>
          <p:nvSpPr>
            <p:cNvPr id="6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156368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Excel_thum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990600" cy="990600"/>
          </a:xfrm>
          <a:prstGeom prst="rect">
            <a:avLst/>
          </a:prstGeom>
        </p:spPr>
      </p:pic>
      <p:pic>
        <p:nvPicPr>
          <p:cNvPr id="13" name="Picture 12" descr="box.ic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1065311" cy="106531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096000" y="5257800"/>
            <a:ext cx="2030046" cy="1054100"/>
            <a:chOff x="5638800" y="5410200"/>
            <a:chExt cx="2030046" cy="1054100"/>
          </a:xfrm>
        </p:grpSpPr>
        <p:sp>
          <p:nvSpPr>
            <p:cNvPr id="14" name="TextBox 13"/>
            <p:cNvSpPr txBox="1"/>
            <p:nvPr/>
          </p:nvSpPr>
          <p:spPr>
            <a:xfrm>
              <a:off x="5638800" y="5715000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GMN</a:t>
              </a:r>
            </a:p>
          </p:txBody>
        </p:sp>
        <p:pic>
          <p:nvPicPr>
            <p:cNvPr id="15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5410200"/>
              <a:ext cx="810846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43400"/>
            <a:ext cx="30099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76600"/>
            <a:ext cx="31496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Picture 18" descr="vegbank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231648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19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EAStemplate04">
  <a:themeElements>
    <a:clrScheme name="NCEAStemplate0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EAStemplate04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lnDef>
  </a:objectDefaults>
  <a:extraClrSchemeLst>
    <a:extraClrScheme>
      <a:clrScheme name="NCEAStemplate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CEAStemplate04 - No Graphics">
  <a:themeElements>
    <a:clrScheme name="NCEAStemplate04 - No Graphic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EAStemplate04 - No Graphics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lnDef>
  </a:objectDefaults>
  <a:extraClrSchemeLst>
    <a:extraClrScheme>
      <a:clrScheme name="NCEAStemplate04 - No Graphic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5010</TotalTime>
  <Pages>0</Pages>
  <Words>1187</Words>
  <Characters>0</Characters>
  <Application>Microsoft Macintosh PowerPoint</Application>
  <PresentationFormat>On-screen Show (4:3)</PresentationFormat>
  <Lines>0</Lines>
  <Paragraphs>268</Paragraphs>
  <Slides>40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NCEAStemplate04</vt:lpstr>
      <vt:lpstr>NCEAStemplate04 - No Graphics</vt:lpstr>
      <vt:lpstr>Chart</vt:lpstr>
      <vt:lpstr>Data Management for Synthesis</vt:lpstr>
      <vt:lpstr>Fri 21 June Schedule</vt:lpstr>
      <vt:lpstr>Barriers to Synthesis</vt:lpstr>
      <vt:lpstr>Dispersed data from field stations</vt:lpstr>
      <vt:lpstr>Data diversity</vt:lpstr>
      <vt:lpstr>Biodiversity data heterogeneity</vt:lpstr>
      <vt:lpstr>“Dark” data in the long tail</vt:lpstr>
      <vt:lpstr>PowerPoint Presentation</vt:lpstr>
      <vt:lpstr>Software diversity</vt:lpstr>
      <vt:lpstr>Data Heterogeneity</vt:lpstr>
      <vt:lpstr>Solutions</vt:lpstr>
      <vt:lpstr>Preserve Data</vt:lpstr>
      <vt:lpstr>Preserve data in the KNB</vt:lpstr>
      <vt:lpstr>Knowledge Network for Biocomplexity Data Distribution</vt:lpstr>
      <vt:lpstr>Metacat Data Server</vt:lpstr>
      <vt:lpstr>PowerPoint Presentation</vt:lpstr>
      <vt:lpstr>Adopt STandards</vt:lpstr>
      <vt:lpstr>Metadata and data heterogeneity</vt:lpstr>
      <vt:lpstr>Metadata</vt:lpstr>
      <vt:lpstr>Owner and Contact Metadata</vt:lpstr>
      <vt:lpstr>Column metadata</vt:lpstr>
      <vt:lpstr>Wizard to create metadata</vt:lpstr>
      <vt:lpstr>Morpho highlights</vt:lpstr>
      <vt:lpstr>Data Citation</vt:lpstr>
      <vt:lpstr>CREATE NETWORKS</vt:lpstr>
      <vt:lpstr>Global Metacat deployments</vt:lpstr>
      <vt:lpstr>LTER Data Catalog</vt:lpstr>
      <vt:lpstr>PPBio Data Catalog</vt:lpstr>
      <vt:lpstr>        A Federation of repositories</vt:lpstr>
      <vt:lpstr>         Creating Interoperability</vt:lpstr>
      <vt:lpstr>Member Nodes</vt:lpstr>
      <vt:lpstr>Member Nodes</vt:lpstr>
      <vt:lpstr>PowerPoint Presentation</vt:lpstr>
      <vt:lpstr>CREATE INTEROPERABLE SOFTWARE</vt:lpstr>
      <vt:lpstr>               Software Interoperability</vt:lpstr>
      <vt:lpstr>PowerPoint Presentation</vt:lpstr>
      <vt:lpstr>Data Flow and Replication</vt:lpstr>
      <vt:lpstr>How do we harness the long tail?</vt:lpstr>
      <vt:lpstr>Data Registration Activity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metadata and ontologies to facilitate ecological analysis and modeling</dc:title>
  <dc:subject/>
  <dc:creator>Matt Jones</dc:creator>
  <cp:keywords>ecoinformatics</cp:keywords>
  <dc:description/>
  <cp:lastModifiedBy>Matthew Jones</cp:lastModifiedBy>
  <cp:revision>195</cp:revision>
  <dcterms:modified xsi:type="dcterms:W3CDTF">2013-06-28T22:00:21Z</dcterms:modified>
</cp:coreProperties>
</file>